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38"/>
  </p:notesMasterIdLst>
  <p:sldIdLst>
    <p:sldId id="256" r:id="rId2"/>
    <p:sldId id="265" r:id="rId3"/>
    <p:sldId id="285" r:id="rId4"/>
    <p:sldId id="266" r:id="rId5"/>
    <p:sldId id="305" r:id="rId6"/>
    <p:sldId id="307" r:id="rId7"/>
    <p:sldId id="306" r:id="rId8"/>
    <p:sldId id="294" r:id="rId9"/>
    <p:sldId id="290" r:id="rId10"/>
    <p:sldId id="291" r:id="rId11"/>
    <p:sldId id="292" r:id="rId12"/>
    <p:sldId id="296" r:id="rId13"/>
    <p:sldId id="297" r:id="rId14"/>
    <p:sldId id="309" r:id="rId15"/>
    <p:sldId id="267" r:id="rId16"/>
    <p:sldId id="259" r:id="rId17"/>
    <p:sldId id="262" r:id="rId18"/>
    <p:sldId id="260" r:id="rId19"/>
    <p:sldId id="302" r:id="rId20"/>
    <p:sldId id="301" r:id="rId21"/>
    <p:sldId id="281" r:id="rId22"/>
    <p:sldId id="303" r:id="rId23"/>
    <p:sldId id="299" r:id="rId24"/>
    <p:sldId id="273" r:id="rId25"/>
    <p:sldId id="261" r:id="rId26"/>
    <p:sldId id="270" r:id="rId27"/>
    <p:sldId id="293" r:id="rId28"/>
    <p:sldId id="282" r:id="rId29"/>
    <p:sldId id="280" r:id="rId30"/>
    <p:sldId id="295" r:id="rId31"/>
    <p:sldId id="304" r:id="rId32"/>
    <p:sldId id="298" r:id="rId33"/>
    <p:sldId id="272" r:id="rId34"/>
    <p:sldId id="279" r:id="rId35"/>
    <p:sldId id="276" r:id="rId36"/>
    <p:sldId id="30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71" autoAdjust="0"/>
    <p:restoredTop sz="87066" autoAdjust="0"/>
  </p:normalViewPr>
  <p:slideViewPr>
    <p:cSldViewPr snapToGrid="0">
      <p:cViewPr varScale="1">
        <p:scale>
          <a:sx n="75" d="100"/>
          <a:sy n="75" d="100"/>
        </p:scale>
        <p:origin x="-17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C653-2100-AF4C-9540-DD32FDFAA6F4}" type="datetimeFigureOut">
              <a:rPr lang="en-US" smtClean="0"/>
              <a:t>4/30/18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7F1D9-A771-874A-A614-826CFF4E4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significant regulators of behavior</a:t>
            </a:r>
          </a:p>
          <a:p>
            <a:r>
              <a:rPr lang="en-US" dirty="0" smtClean="0"/>
              <a:t>-dynamic interpretive structure that mediates most significant intrapersonal processes (info processing,</a:t>
            </a:r>
            <a:r>
              <a:rPr lang="en-US" baseline="0" dirty="0" smtClean="0"/>
              <a:t> affect, and motivation) and interpersonal processes (social perception, choice of situation, partner, interaction strategy, reaction to feedback)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F1D9-A771-874A-A614-826CFF4E4C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sense of self-esteem and pride, give us a sense of belonging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F1D9-A771-874A-A614-826CFF4E4C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three: abandonment of racism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three:</a:t>
            </a:r>
            <a:r>
              <a:rPr lang="en-US" baseline="0" dirty="0" smtClean="0"/>
              <a:t> developing non racist identity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CONTACT: </a:t>
            </a:r>
            <a:r>
              <a:rPr lang="en-US" sz="1200" dirty="0" smtClean="0"/>
              <a:t>Obliviousness to</a:t>
            </a:r>
            <a:r>
              <a:rPr lang="en-US" sz="1200" baseline="0" dirty="0" smtClean="0"/>
              <a:t> one’s Whiteness and </a:t>
            </a:r>
            <a:r>
              <a:rPr lang="en-US" sz="1200" baseline="0" dirty="0" err="1" smtClean="0"/>
              <a:t>naivete</a:t>
            </a:r>
            <a:r>
              <a:rPr lang="en-US" sz="1200" baseline="0" dirty="0" smtClean="0"/>
              <a:t> about implications of racial group differences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DISINTEGRATION: stage of confusion and perplexity resulting from consciously acknowledging one’s membership in the White racial group and the moral dilemmas that occur as a result of such membership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/>
              <a:t>REINTEGRATION:a</a:t>
            </a:r>
            <a:r>
              <a:rPr lang="en-US" sz="1200" baseline="0" dirty="0" smtClean="0"/>
              <a:t> stage wherein one’s Whiteness is interpreted as racial superiority and Blacks (and </a:t>
            </a:r>
            <a:r>
              <a:rPr lang="en-US" sz="1200" baseline="0" dirty="0" err="1" smtClean="0"/>
              <a:t>perhams</a:t>
            </a:r>
            <a:r>
              <a:rPr lang="en-US" sz="1200" baseline="0" dirty="0" smtClean="0"/>
              <a:t> other VREGS) are viewed as inferior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PSUEDOINDEPENDENCE: </a:t>
            </a:r>
            <a:r>
              <a:rPr lang="en-US" sz="1200" baseline="0" dirty="0" err="1" smtClean="0"/>
              <a:t>intellecualized</a:t>
            </a:r>
            <a:r>
              <a:rPr lang="en-US" sz="1200" baseline="0" dirty="0" smtClean="0"/>
              <a:t> acceptance of one’s Whiteness, accompanied by an attempt to help other Whites understand racial minorities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IMMERSION/EMERSION: deliberate </a:t>
            </a:r>
            <a:r>
              <a:rPr lang="en-US" sz="1200" baseline="0" dirty="0" err="1" smtClean="0"/>
              <a:t>effeorts</a:t>
            </a:r>
            <a:r>
              <a:rPr lang="en-US" sz="1200" baseline="0" dirty="0" smtClean="0"/>
              <a:t> to develop a personally meaningful and moral definition of Whiteness and to encourage other Whites to redefine their own Whiteness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F1D9-A771-874A-A614-826CFF4E4C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act that is just beneath visibility or consciousness that is a slight, a put down, an insult, or an invalidation that the perpetrator is mostly unaware of having committed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F1D9-A771-874A-A614-826CFF4E4C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43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F1D9-A771-874A-A614-826CFF4E4C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0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4/30/18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A87A34-81AB-432B-8DAE-1953F412C126}" type="datetimeFigureOut">
              <a:rPr lang="en-US" smtClean="0"/>
              <a:t>4/30/18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A87A34-81AB-432B-8DAE-1953F412C126}" type="datetimeFigureOut">
              <a:rPr lang="en-US" smtClean="0"/>
              <a:t>4/30/18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48A87A34-81AB-432B-8DAE-1953F412C126}" type="datetimeFigureOut">
              <a:rPr lang="en-US" smtClean="0"/>
              <a:t>4/30/18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youtube.com/watch?v=2orqr-nOIPk&amp;t=403s" TargetMode="External"/><Relationship Id="rId3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br.org/2015/01/why-your-customers-social-identities-matter" TargetMode="External"/><Relationship Id="rId3" Type="http://schemas.openxmlformats.org/officeDocument/2006/relationships/hyperlink" Target="https://www.youtube.com/watch?v=2orqr-nOIPk&amp;t=403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lmascari@uwm.edu" TargetMode="External"/><Relationship Id="rId3" Type="http://schemas.openxmlformats.org/officeDocument/2006/relationships/hyperlink" Target="http://www.hechoenformosa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Racial Identity &amp; </a:t>
            </a:r>
            <a:br>
              <a:rPr lang="en-US" dirty="0" smtClean="0"/>
            </a:br>
            <a:r>
              <a:rPr lang="en-US" dirty="0" smtClean="0"/>
              <a:t>Workplace </a:t>
            </a:r>
            <a:r>
              <a:rPr lang="en-US" dirty="0"/>
              <a:t>Leadership</a:t>
            </a:r>
            <a:br>
              <a:rPr lang="en-US" dirty="0"/>
            </a:br>
            <a:r>
              <a:rPr lang="en-US" sz="2200" dirty="0"/>
              <a:t>IIRP: Sustainable Leadership: TEACH </a:t>
            </a:r>
            <a:br>
              <a:rPr lang="en-US" sz="2200" dirty="0"/>
            </a:br>
            <a:r>
              <a:rPr lang="en-US" sz="2200" dirty="0" smtClean="0"/>
              <a:t>Toronto</a:t>
            </a:r>
            <a:r>
              <a:rPr lang="en-US" sz="2200" dirty="0"/>
              <a:t>, Canada, 5/1/18 1530-</a:t>
            </a:r>
            <a:r>
              <a:rPr lang="en-US" sz="2200" dirty="0" smtClean="0"/>
              <a:t>1700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1394" y="59436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Lauren H. Mascari, MS, LPC-IT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7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149600" y="2358855"/>
            <a:ext cx="8636000" cy="35085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AF0F6"/>
                </a:solidFill>
              </a:rPr>
              <a:t>Social IDENTITY:</a:t>
            </a:r>
            <a:br>
              <a:rPr lang="en-US" dirty="0" smtClean="0">
                <a:solidFill>
                  <a:srgbClr val="EAF0F6"/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provides us with a sense of pride, belonging, and self-esteem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Tajfel</a:t>
            </a:r>
            <a:r>
              <a:rPr lang="en-US" dirty="0" smtClean="0"/>
              <a:t> &amp; Turner (1986)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9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Champliss</a:t>
            </a:r>
            <a:r>
              <a:rPr lang="en-US" dirty="0" smtClean="0"/>
              <a:t>, Wilson, &amp; MacDonald (2015)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4762" r="-34762"/>
          <a:stretch>
            <a:fillRect/>
          </a:stretch>
        </p:blipFill>
        <p:spPr>
          <a:xfrm>
            <a:off x="1437877" y="2068728"/>
            <a:ext cx="3885514" cy="3428395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SOCIAL IDENTITY:</a:t>
            </a:r>
          </a:p>
          <a:p>
            <a:pPr lvl="1"/>
            <a:r>
              <a:rPr lang="en-US" dirty="0" smtClean="0"/>
              <a:t>Guides </a:t>
            </a:r>
            <a:r>
              <a:rPr lang="en-US" dirty="0"/>
              <a:t>people’s behavior at any given moment. </a:t>
            </a:r>
            <a:endParaRPr lang="en-US" dirty="0" smtClean="0"/>
          </a:p>
          <a:p>
            <a:pPr lvl="1"/>
            <a:r>
              <a:rPr lang="en-US" dirty="0" smtClean="0"/>
              <a:t>Depends on context</a:t>
            </a:r>
          </a:p>
        </p:txBody>
      </p:sp>
    </p:spTree>
    <p:extLst>
      <p:ext uri="{BB962C8B-B14F-4D97-AF65-F5344CB8AC3E}">
        <p14:creationId xmlns:p14="http://schemas.microsoft.com/office/powerpoint/2010/main" val="367112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Social Identity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Race</a:t>
            </a:r>
          </a:p>
          <a:p>
            <a:r>
              <a:rPr lang="en-US" dirty="0" smtClean="0"/>
              <a:t>Ethnicity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Sexual orientation</a:t>
            </a:r>
          </a:p>
          <a:p>
            <a:r>
              <a:rPr lang="en-US" dirty="0" smtClean="0"/>
              <a:t>Religion/spirituality</a:t>
            </a:r>
          </a:p>
          <a:p>
            <a:r>
              <a:rPr lang="en-US" dirty="0" smtClean="0"/>
              <a:t>Political affiliation</a:t>
            </a:r>
          </a:p>
          <a:p>
            <a:r>
              <a:rPr lang="en-US" dirty="0" smtClean="0"/>
              <a:t>Activity groups</a:t>
            </a:r>
          </a:p>
          <a:p>
            <a:r>
              <a:rPr lang="en-US" dirty="0" smtClean="0"/>
              <a:t>Organizations</a:t>
            </a:r>
          </a:p>
        </p:txBody>
      </p:sp>
    </p:spTree>
    <p:extLst>
      <p:ext uri="{BB962C8B-B14F-4D97-AF65-F5344CB8AC3E}">
        <p14:creationId xmlns:p14="http://schemas.microsoft.com/office/powerpoint/2010/main" val="212540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RACIAL </a:t>
            </a:r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Calling you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5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Identity Framework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796307" y="2593869"/>
            <a:ext cx="5181600" cy="210734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Helm’s White Identity Model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84307" y="2593869"/>
            <a:ext cx="5181600" cy="217332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Cross’s Model of </a:t>
            </a:r>
            <a:r>
              <a:rPr lang="en-US" sz="4000" dirty="0" err="1" smtClean="0"/>
              <a:t>Nigresence</a:t>
            </a:r>
            <a:endParaRPr lang="en-US" sz="40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781138" y="5225637"/>
            <a:ext cx="10871200" cy="8699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4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Helm’s White Identity Model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0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Helm’s </a:t>
            </a:r>
            <a:r>
              <a:rPr lang="en-US" dirty="0" smtClean="0"/>
              <a:t>White Identity Model </a:t>
            </a:r>
            <a:r>
              <a:rPr lang="en-US" dirty="0" smtClean="0"/>
              <a:t>(1990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sz="3100" dirty="0" smtClean="0"/>
              <a:t>– unraveling racial superiority</a:t>
            </a:r>
            <a:endParaRPr lang="en-US" sz="31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1771142"/>
              </p:ext>
            </p:extLst>
          </p:nvPr>
        </p:nvGraphicFramePr>
        <p:xfrm>
          <a:off x="434071" y="1289421"/>
          <a:ext cx="11328643" cy="527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11">
                  <a:extLst>
                    <a:ext uri="{9D8B030D-6E8A-4147-A177-3AD203B41FA5}">
                      <a16:colId xmlns:a16="http://schemas.microsoft.com/office/drawing/2014/main" xmlns="" val="2330966079"/>
                    </a:ext>
                  </a:extLst>
                </a:gridCol>
                <a:gridCol w="7481032">
                  <a:extLst>
                    <a:ext uri="{9D8B030D-6E8A-4147-A177-3AD203B41FA5}">
                      <a16:colId xmlns:a16="http://schemas.microsoft.com/office/drawing/2014/main" xmlns="" val="3634591321"/>
                    </a:ext>
                  </a:extLst>
                </a:gridCol>
              </a:tblGrid>
              <a:tr h="4662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Stage</a:t>
                      </a:r>
                      <a:endParaRPr lang="en-US" sz="3200" dirty="0"/>
                    </a:p>
                  </a:txBody>
                  <a:tcPr marL="158247" marR="1582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Examples</a:t>
                      </a:r>
                      <a:endParaRPr lang="en-US" sz="3200" dirty="0"/>
                    </a:p>
                  </a:txBody>
                  <a:tcPr marL="158247" marR="158247" anchor="ctr"/>
                </a:tc>
                <a:extLst>
                  <a:ext uri="{0D108BD9-81ED-4DB2-BD59-A6C34878D82A}">
                    <a16:rowId xmlns:a16="http://schemas.microsoft.com/office/drawing/2014/main" xmlns="" val="4004446377"/>
                  </a:ext>
                </a:extLst>
              </a:tr>
              <a:tr h="72605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Contact</a:t>
                      </a:r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58247" marR="158247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Naiveté about racial group differences</a:t>
                      </a:r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58247" marR="158247"/>
                </a:tc>
                <a:extLst>
                  <a:ext uri="{0D108BD9-81ED-4DB2-BD59-A6C34878D82A}">
                    <a16:rowId xmlns:a16="http://schemas.microsoft.com/office/drawing/2014/main" xmlns="" val="755764539"/>
                  </a:ext>
                </a:extLst>
              </a:tr>
              <a:tr h="72605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558BB8"/>
                          </a:solidFill>
                        </a:rPr>
                        <a:t>Disintegration</a:t>
                      </a:r>
                      <a:endParaRPr lang="en-US" sz="3200" dirty="0">
                        <a:solidFill>
                          <a:srgbClr val="558BB8"/>
                        </a:solidFill>
                      </a:endParaRPr>
                    </a:p>
                  </a:txBody>
                  <a:tcPr marL="158247" marR="158247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558BB8"/>
                          </a:solidFill>
                        </a:rPr>
                        <a:t>Acknowledge moral dilemmas </a:t>
                      </a:r>
                      <a:endParaRPr lang="en-US" sz="3200" dirty="0">
                        <a:solidFill>
                          <a:srgbClr val="558BB8"/>
                        </a:solidFill>
                      </a:endParaRPr>
                    </a:p>
                  </a:txBody>
                  <a:tcPr marL="158247" marR="158247"/>
                </a:tc>
                <a:extLst>
                  <a:ext uri="{0D108BD9-81ED-4DB2-BD59-A6C34878D82A}">
                    <a16:rowId xmlns:a16="http://schemas.microsoft.com/office/drawing/2014/main" xmlns="" val="1623065683"/>
                  </a:ext>
                </a:extLst>
              </a:tr>
              <a:tr h="72605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558BB8"/>
                          </a:solidFill>
                        </a:rPr>
                        <a:t>Reintegration</a:t>
                      </a:r>
                      <a:endParaRPr lang="en-US" sz="3200" dirty="0">
                        <a:solidFill>
                          <a:srgbClr val="558BB8"/>
                        </a:solidFill>
                      </a:endParaRPr>
                    </a:p>
                  </a:txBody>
                  <a:tcPr marL="158247" marR="158247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558BB8"/>
                          </a:solidFill>
                        </a:rPr>
                        <a:t>Whiteness interpreted as racial superiority</a:t>
                      </a:r>
                      <a:endParaRPr lang="en-US" sz="3200" dirty="0">
                        <a:solidFill>
                          <a:srgbClr val="558BB8"/>
                        </a:solidFill>
                      </a:endParaRPr>
                    </a:p>
                  </a:txBody>
                  <a:tcPr marL="158247" marR="158247"/>
                </a:tc>
                <a:extLst>
                  <a:ext uri="{0D108BD9-81ED-4DB2-BD59-A6C34878D82A}">
                    <a16:rowId xmlns:a16="http://schemas.microsoft.com/office/drawing/2014/main" xmlns="" val="2315352557"/>
                  </a:ext>
                </a:extLst>
              </a:tr>
              <a:tr h="72605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Pseudoindependence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58247" marR="158247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Intellectualized understanding of Whiteness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58247" marR="158247"/>
                </a:tc>
                <a:extLst>
                  <a:ext uri="{0D108BD9-81ED-4DB2-BD59-A6C34878D82A}">
                    <a16:rowId xmlns:a16="http://schemas.microsoft.com/office/drawing/2014/main" xmlns="" val="3207942561"/>
                  </a:ext>
                </a:extLst>
              </a:tr>
              <a:tr h="72605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Immersion/emersion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58247" marR="158247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Deliberate effort to redefine</a:t>
                      </a:r>
                      <a:r>
                        <a:rPr lang="en-US" sz="3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one’s own </a:t>
                      </a:r>
                      <a:r>
                        <a:rPr lang="en-US" sz="3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Whiteness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58247" marR="158247"/>
                </a:tc>
                <a:extLst>
                  <a:ext uri="{0D108BD9-81ED-4DB2-BD59-A6C34878D82A}">
                    <a16:rowId xmlns:a16="http://schemas.microsoft.com/office/drawing/2014/main" xmlns="" val="2457257647"/>
                  </a:ext>
                </a:extLst>
              </a:tr>
              <a:tr h="72605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Autonomy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58247" marR="158247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Internalized nonracist White</a:t>
                      </a:r>
                      <a:r>
                        <a:rPr lang="en-US" sz="3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identity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58247" marR="158247"/>
                </a:tc>
                <a:extLst>
                  <a:ext uri="{0D108BD9-81ED-4DB2-BD59-A6C34878D82A}">
                    <a16:rowId xmlns:a16="http://schemas.microsoft.com/office/drawing/2014/main" xmlns="" val="386051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8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Cross’s Model of </a:t>
            </a:r>
            <a:r>
              <a:rPr lang="en-US" dirty="0" err="1" smtClean="0"/>
              <a:t>Nigresence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4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Cross’s Model </a:t>
            </a:r>
            <a:r>
              <a:rPr lang="en-US" dirty="0" smtClean="0"/>
              <a:t>of </a:t>
            </a:r>
            <a:r>
              <a:rPr lang="en-US" dirty="0" err="1" smtClean="0"/>
              <a:t>Nigrescence</a:t>
            </a:r>
            <a:r>
              <a:rPr lang="en-US" dirty="0" smtClean="0"/>
              <a:t> (</a:t>
            </a:r>
            <a:r>
              <a:rPr lang="en-US" dirty="0" smtClean="0"/>
              <a:t>1978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3200" dirty="0" smtClean="0"/>
              <a:t>-overcoming marginalized identity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86712563"/>
              </p:ext>
            </p:extLst>
          </p:nvPr>
        </p:nvGraphicFramePr>
        <p:xfrm>
          <a:off x="406936" y="1241860"/>
          <a:ext cx="11539492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519">
                  <a:extLst>
                    <a:ext uri="{9D8B030D-6E8A-4147-A177-3AD203B41FA5}">
                      <a16:colId xmlns:a16="http://schemas.microsoft.com/office/drawing/2014/main" xmlns="" val="2330966079"/>
                    </a:ext>
                  </a:extLst>
                </a:gridCol>
                <a:gridCol w="8781973">
                  <a:extLst>
                    <a:ext uri="{9D8B030D-6E8A-4147-A177-3AD203B41FA5}">
                      <a16:colId xmlns:a16="http://schemas.microsoft.com/office/drawing/2014/main" xmlns="" val="3634591321"/>
                    </a:ext>
                  </a:extLst>
                </a:gridCol>
              </a:tblGrid>
              <a:tr h="4662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Stage</a:t>
                      </a:r>
                      <a:endParaRPr lang="en-US" sz="3200" dirty="0"/>
                    </a:p>
                  </a:txBody>
                  <a:tcPr marL="158247" marR="1582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Examples</a:t>
                      </a:r>
                      <a:endParaRPr lang="en-US" sz="3200" dirty="0"/>
                    </a:p>
                  </a:txBody>
                  <a:tcPr marL="158247" marR="158247" anchor="ctr"/>
                </a:tc>
                <a:extLst>
                  <a:ext uri="{0D108BD9-81ED-4DB2-BD59-A6C34878D82A}">
                    <a16:rowId xmlns:a16="http://schemas.microsoft.com/office/drawing/2014/main" xmlns="" val="4004446377"/>
                  </a:ext>
                </a:extLst>
              </a:tr>
              <a:tr h="466205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Preencounter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58247" marR="1582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Internalized white culture, Black culture is denigrated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58247" marR="158247" anchor="ctr"/>
                </a:tc>
              </a:tr>
              <a:tr h="466205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ENCOUNTER</a:t>
                      </a:r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58247" marR="1582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Stage of transition,</a:t>
                      </a:r>
                      <a:r>
                        <a:rPr lang="en-US" sz="3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abandon White ID, seek Black ID</a:t>
                      </a:r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58247" marR="158247" anchor="ctr"/>
                </a:tc>
              </a:tr>
              <a:tr h="466205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355D7E"/>
                          </a:solidFill>
                        </a:rPr>
                        <a:t>Immersion/Emersion</a:t>
                      </a:r>
                      <a:endParaRPr lang="en-US" sz="3200" dirty="0">
                        <a:solidFill>
                          <a:srgbClr val="355D7E"/>
                        </a:solidFill>
                      </a:endParaRPr>
                    </a:p>
                  </a:txBody>
                  <a:tcPr marL="158247" marR="1582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355D7E"/>
                          </a:solidFill>
                        </a:rPr>
                        <a:t>Black culture is idealized, White culture</a:t>
                      </a:r>
                      <a:r>
                        <a:rPr lang="en-US" sz="3200" baseline="0" dirty="0" smtClean="0">
                          <a:solidFill>
                            <a:srgbClr val="355D7E"/>
                          </a:solidFill>
                        </a:rPr>
                        <a:t> is denigrated</a:t>
                      </a:r>
                      <a:endParaRPr lang="en-US" sz="3200" dirty="0">
                        <a:solidFill>
                          <a:srgbClr val="355D7E"/>
                        </a:solidFill>
                      </a:endParaRPr>
                    </a:p>
                  </a:txBody>
                  <a:tcPr marL="158247" marR="158247" anchor="ctr"/>
                </a:tc>
              </a:tr>
              <a:tr h="466205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355D7E"/>
                          </a:solidFill>
                        </a:rPr>
                        <a:t>Internalization</a:t>
                      </a:r>
                      <a:endParaRPr lang="en-US" sz="3200" dirty="0">
                        <a:solidFill>
                          <a:srgbClr val="355D7E"/>
                        </a:solidFill>
                      </a:endParaRPr>
                    </a:p>
                  </a:txBody>
                  <a:tcPr marL="158247" marR="1582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355D7E"/>
                          </a:solidFill>
                        </a:rPr>
                        <a:t>Positive Black</a:t>
                      </a:r>
                      <a:r>
                        <a:rPr lang="en-US" sz="3200" baseline="0" dirty="0" smtClean="0">
                          <a:solidFill>
                            <a:srgbClr val="355D7E"/>
                          </a:solidFill>
                        </a:rPr>
                        <a:t> ID, racial tolerance &amp; flexibility</a:t>
                      </a:r>
                      <a:endParaRPr lang="en-US" sz="3200" dirty="0">
                        <a:solidFill>
                          <a:srgbClr val="355D7E"/>
                        </a:solidFill>
                      </a:endParaRPr>
                    </a:p>
                  </a:txBody>
                  <a:tcPr marL="158247" marR="158247" anchor="ctr"/>
                </a:tc>
              </a:tr>
              <a:tr h="466205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558BB8"/>
                          </a:solidFill>
                        </a:rPr>
                        <a:t>Commitment</a:t>
                      </a:r>
                      <a:endParaRPr lang="en-US" sz="3200" dirty="0">
                        <a:solidFill>
                          <a:srgbClr val="558BB8"/>
                        </a:solidFill>
                      </a:endParaRPr>
                    </a:p>
                  </a:txBody>
                  <a:tcPr marL="158247" marR="1582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558BB8"/>
                          </a:solidFill>
                        </a:rPr>
                        <a:t>Political action</a:t>
                      </a:r>
                      <a:r>
                        <a:rPr lang="en-US" sz="3200" baseline="0" dirty="0" smtClean="0">
                          <a:solidFill>
                            <a:srgbClr val="558BB8"/>
                          </a:solidFill>
                        </a:rPr>
                        <a:t> toward removing oppression despite origin</a:t>
                      </a:r>
                      <a:endParaRPr lang="en-US" sz="3200" dirty="0">
                        <a:solidFill>
                          <a:srgbClr val="558BB8"/>
                        </a:solidFill>
                      </a:endParaRPr>
                    </a:p>
                  </a:txBody>
                  <a:tcPr marL="158247" marR="15824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70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PRIVILEGE X MARGINALIZATION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6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</a:t>
            </a:r>
          </a:p>
          <a:p>
            <a:r>
              <a:rPr lang="en-US" dirty="0" smtClean="0"/>
              <a:t>Self-concept</a:t>
            </a:r>
          </a:p>
          <a:p>
            <a:r>
              <a:rPr lang="en-US" dirty="0" smtClean="0"/>
              <a:t>Social Identity</a:t>
            </a:r>
          </a:p>
          <a:p>
            <a:r>
              <a:rPr lang="en-US" dirty="0" smtClean="0"/>
              <a:t>Racial Identity models</a:t>
            </a:r>
          </a:p>
          <a:p>
            <a:r>
              <a:rPr lang="en-US" dirty="0" err="1" smtClean="0"/>
              <a:t>Intersectionality</a:t>
            </a:r>
            <a:endParaRPr lang="en-US" dirty="0" smtClean="0"/>
          </a:p>
          <a:p>
            <a:r>
              <a:rPr lang="en-US" dirty="0" smtClean="0"/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16585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9469054"/>
              </p:ext>
            </p:extLst>
          </p:nvPr>
        </p:nvGraphicFramePr>
        <p:xfrm>
          <a:off x="812800" y="1589088"/>
          <a:ext cx="5181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PRIVILEGE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Contact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58247" marR="15824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Disintegration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58247" marR="15824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Reintegration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58247" marR="15824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Pseudoindependence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58247" marR="15824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Immersion/Emersion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58247" marR="15824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Autonomy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58247" marR="158247"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36258417"/>
              </p:ext>
            </p:extLst>
          </p:nvPr>
        </p:nvGraphicFramePr>
        <p:xfrm>
          <a:off x="6459538" y="1589088"/>
          <a:ext cx="5181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MARGINALIZATION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355D7E"/>
                          </a:solidFill>
                        </a:rPr>
                        <a:t>Preencounter</a:t>
                      </a:r>
                      <a:endParaRPr lang="en-US" sz="3600" dirty="0">
                        <a:solidFill>
                          <a:srgbClr val="355D7E"/>
                        </a:solidFill>
                      </a:endParaRPr>
                    </a:p>
                  </a:txBody>
                  <a:tcPr marL="158247" marR="158247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&lt;ENCOUNTER&gt;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58247" marR="158247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355D7E"/>
                          </a:solidFill>
                        </a:rPr>
                        <a:t>Immersion/Emersion</a:t>
                      </a:r>
                      <a:endParaRPr lang="en-US" sz="3600" dirty="0">
                        <a:solidFill>
                          <a:srgbClr val="355D7E"/>
                        </a:solidFill>
                      </a:endParaRPr>
                    </a:p>
                  </a:txBody>
                  <a:tcPr marL="158247" marR="158247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355D7E"/>
                          </a:solidFill>
                        </a:rPr>
                        <a:t>Internalization</a:t>
                      </a:r>
                      <a:endParaRPr lang="en-US" sz="3600" dirty="0">
                        <a:solidFill>
                          <a:srgbClr val="355D7E"/>
                        </a:solidFill>
                      </a:endParaRPr>
                    </a:p>
                  </a:txBody>
                  <a:tcPr marL="158247" marR="158247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558BB8"/>
                          </a:solidFill>
                        </a:rPr>
                        <a:t>Commitment</a:t>
                      </a:r>
                      <a:endParaRPr lang="en-US" sz="3600" dirty="0">
                        <a:solidFill>
                          <a:srgbClr val="558BB8"/>
                        </a:solidFill>
                      </a:endParaRPr>
                    </a:p>
                  </a:txBody>
                  <a:tcPr marL="158247" marR="15824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94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2452879"/>
          </a:xfrm>
        </p:spPr>
        <p:txBody>
          <a:bodyPr>
            <a:normAutofit/>
          </a:bodyPr>
          <a:lstStyle/>
          <a:p>
            <a:r>
              <a:rPr lang="en-US" dirty="0" smtClean="0"/>
              <a:t>What gut reactions came up?</a:t>
            </a:r>
          </a:p>
          <a:p>
            <a:r>
              <a:rPr lang="en-US" dirty="0" smtClean="0"/>
              <a:t>What thoughts came to mind? </a:t>
            </a:r>
          </a:p>
          <a:p>
            <a:r>
              <a:rPr lang="en-US" dirty="0" smtClean="0"/>
              <a:t>Why do you think that happened?</a:t>
            </a:r>
          </a:p>
          <a:p>
            <a:r>
              <a:rPr lang="en-US" dirty="0" smtClean="0"/>
              <a:t>What contributed to your reaction/response?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1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775288"/>
            <a:ext cx="8636000" cy="50921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MICROAGGRESSION: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act, slight, insult, invalidation, or put down that the perpetrator is mostly unaware of committing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Sue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5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Microaggression</a:t>
            </a:r>
            <a:r>
              <a:rPr lang="en-US" dirty="0" smtClean="0"/>
              <a:t> Process Model (SUE, 2010)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9315017"/>
              </p:ext>
            </p:extLst>
          </p:nvPr>
        </p:nvGraphicFramePr>
        <p:xfrm>
          <a:off x="817563" y="1600200"/>
          <a:ext cx="10871200" cy="256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7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558BB8"/>
                          </a:solidFill>
                        </a:rPr>
                        <a:t>1. Potential </a:t>
                      </a:r>
                      <a:r>
                        <a:rPr lang="en-US" sz="3600" dirty="0" err="1" smtClean="0">
                          <a:solidFill>
                            <a:srgbClr val="558BB8"/>
                          </a:solidFill>
                        </a:rPr>
                        <a:t>microaggressive</a:t>
                      </a:r>
                      <a:r>
                        <a:rPr lang="en-US" sz="3600" dirty="0" smtClean="0">
                          <a:solidFill>
                            <a:srgbClr val="558BB8"/>
                          </a:solidFill>
                        </a:rPr>
                        <a:t> incident</a:t>
                      </a:r>
                      <a:r>
                        <a:rPr lang="en-US" sz="3600" baseline="0" dirty="0" smtClean="0">
                          <a:solidFill>
                            <a:srgbClr val="558BB8"/>
                          </a:solidFill>
                        </a:rPr>
                        <a:t> or event</a:t>
                      </a:r>
                      <a:endParaRPr lang="en-US" sz="3600" dirty="0">
                        <a:solidFill>
                          <a:srgbClr val="558BB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558BB8"/>
                          </a:solidFill>
                        </a:rPr>
                        <a:t>2. Perception and questioning the incident</a:t>
                      </a:r>
                      <a:endParaRPr lang="en-US" sz="3600" dirty="0">
                        <a:solidFill>
                          <a:srgbClr val="558BB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558BB8"/>
                          </a:solidFill>
                        </a:rPr>
                        <a:t>3. Reaction process</a:t>
                      </a:r>
                      <a:endParaRPr lang="en-US" sz="3600" dirty="0">
                        <a:solidFill>
                          <a:srgbClr val="558BB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558BB8"/>
                          </a:solidFill>
                        </a:rPr>
                        <a:t>4. Interpretation and meaning</a:t>
                      </a:r>
                      <a:endParaRPr lang="en-US" sz="3600" dirty="0">
                        <a:solidFill>
                          <a:srgbClr val="558BB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91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 smtClean="0"/>
              <a:t>Domenech</a:t>
            </a:r>
            <a:r>
              <a:rPr lang="en-US" dirty="0" smtClean="0"/>
              <a:t>-Rodriguez (2014)</a:t>
            </a:r>
          </a:p>
          <a:p>
            <a:r>
              <a:rPr lang="en-US" dirty="0" smtClean="0">
                <a:hlinkClick r:id="rId2"/>
              </a:rPr>
              <a:t>No Way But Through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Acknowledge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Apologize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Thank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Offer amends</a:t>
            </a:r>
            <a:endParaRPr lang="en-US" dirty="0"/>
          </a:p>
        </p:txBody>
      </p:sp>
      <p:pic>
        <p:nvPicPr>
          <p:cNvPr id="1028" name="Picture 4" descr="Image result for melanie domenech rodrigu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89882" y="1758868"/>
            <a:ext cx="2375706" cy="23516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5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1435108"/>
            <a:ext cx="8636000" cy="4432292"/>
          </a:xfrm>
        </p:spPr>
        <p:txBody>
          <a:bodyPr>
            <a:normAutofit/>
          </a:bodyPr>
          <a:lstStyle/>
          <a:p>
            <a:r>
              <a:rPr lang="en-US" dirty="0" smtClean="0"/>
              <a:t>“Interpretive framework to understand interlocking systems of oppression involving the analysis of power, inequality, and injustice”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INTERSECTIONALITY (</a:t>
            </a:r>
            <a:r>
              <a:rPr lang="en-US" dirty="0" err="1" smtClean="0"/>
              <a:t>Galliher</a:t>
            </a:r>
            <a:r>
              <a:rPr lang="en-US" dirty="0" smtClean="0"/>
              <a:t>, McLean &amp; </a:t>
            </a:r>
            <a:r>
              <a:rPr lang="en-US" dirty="0" err="1" smtClean="0"/>
              <a:t>Soyed</a:t>
            </a:r>
            <a:r>
              <a:rPr lang="en-US" dirty="0" smtClean="0"/>
              <a:t>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0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25683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does the way you are perceived impact your self-concept?</a:t>
            </a:r>
          </a:p>
          <a:p>
            <a:r>
              <a:rPr lang="en-US" dirty="0"/>
              <a:t>What other aspects of your identity are important to you?</a:t>
            </a:r>
          </a:p>
          <a:p>
            <a:r>
              <a:rPr lang="en-US" dirty="0" smtClean="0"/>
              <a:t>What aspects of your identity are stable?</a:t>
            </a:r>
          </a:p>
          <a:p>
            <a:r>
              <a:rPr lang="en-US" dirty="0" smtClean="0"/>
              <a:t>What aspects of your identity are flexible?</a:t>
            </a:r>
          </a:p>
          <a:p>
            <a:r>
              <a:rPr lang="en-US" dirty="0" smtClean="0"/>
              <a:t>What contextual factors influence your identity the most?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2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intergroup contact </a:t>
            </a:r>
            <a:r>
              <a:rPr lang="en-US" dirty="0" smtClean="0"/>
              <a:t>&amp; Superordinate Goals can </a:t>
            </a:r>
            <a:r>
              <a:rPr lang="en-US" dirty="0"/>
              <a:t>promote reductions in intergroup prejudice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Tropp</a:t>
            </a:r>
            <a:r>
              <a:rPr lang="en-US" dirty="0" smtClean="0"/>
              <a:t> &amp; Pettigrew (2006), </a:t>
            </a:r>
            <a:r>
              <a:rPr lang="en-US" dirty="0" err="1" smtClean="0"/>
              <a:t>Sherif</a:t>
            </a:r>
            <a:r>
              <a:rPr lang="en-US" dirty="0" smtClean="0"/>
              <a:t> (1957)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9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3149214"/>
          </a:xfrm>
        </p:spPr>
        <p:txBody>
          <a:bodyPr>
            <a:noAutofit/>
          </a:bodyPr>
          <a:lstStyle/>
          <a:p>
            <a:r>
              <a:rPr lang="en-US" dirty="0" smtClean="0"/>
              <a:t>Who has permission to call you in?</a:t>
            </a:r>
          </a:p>
          <a:p>
            <a:r>
              <a:rPr lang="en-US" dirty="0" smtClean="0"/>
              <a:t>What is your responsibility/role when I become aware of unjust policies, interactions, etc.?</a:t>
            </a:r>
          </a:p>
          <a:p>
            <a:r>
              <a:rPr lang="en-US" dirty="0" smtClean="0"/>
              <a:t>What will you do about it?</a:t>
            </a:r>
          </a:p>
          <a:p>
            <a:r>
              <a:rPr lang="en-US" dirty="0" smtClean="0"/>
              <a:t>How will you continue to work on your blind spots?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8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2452879"/>
          </a:xfrm>
        </p:spPr>
        <p:txBody>
          <a:bodyPr>
            <a:normAutofit/>
          </a:bodyPr>
          <a:lstStyle/>
          <a:p>
            <a:r>
              <a:rPr lang="en-US" dirty="0" smtClean="0"/>
              <a:t>What gut reactions came up?</a:t>
            </a:r>
          </a:p>
          <a:p>
            <a:r>
              <a:rPr lang="en-US" dirty="0" smtClean="0"/>
              <a:t>What thoughts that came to mind? </a:t>
            </a:r>
          </a:p>
          <a:p>
            <a:r>
              <a:rPr lang="en-US" dirty="0" smtClean="0"/>
              <a:t>Why do you think that happened?</a:t>
            </a:r>
          </a:p>
          <a:p>
            <a:r>
              <a:rPr lang="en-US" dirty="0" smtClean="0"/>
              <a:t>What contributed to your reaction/response?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did you choose to attend this session?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6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“intergroup </a:t>
            </a:r>
            <a:r>
              <a:rPr lang="en-US" dirty="0"/>
              <a:t>discrimination is motivated by preferential treatment of </a:t>
            </a:r>
            <a:r>
              <a:rPr lang="en-US" dirty="0" err="1"/>
              <a:t>ingroup</a:t>
            </a:r>
            <a:r>
              <a:rPr lang="en-US" dirty="0"/>
              <a:t> members rather than direct hostility toward </a:t>
            </a:r>
            <a:r>
              <a:rPr lang="en-US" dirty="0" err="1"/>
              <a:t>outgroup</a:t>
            </a:r>
            <a:r>
              <a:rPr lang="en-US" dirty="0"/>
              <a:t> </a:t>
            </a:r>
            <a:r>
              <a:rPr lang="en-US" dirty="0" smtClean="0"/>
              <a:t>members”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Brewer (2002)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3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overall reactions/thoughts from this session?</a:t>
            </a:r>
          </a:p>
          <a:p>
            <a:r>
              <a:rPr lang="en-US" dirty="0" smtClean="0"/>
              <a:t>Moving forward what are your action steps to maintain your accountability?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1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VIGNETTE</a:t>
            </a:r>
            <a:endParaRPr lang="en-US" dirty="0"/>
          </a:p>
        </p:txBody>
      </p:sp>
      <p:pic>
        <p:nvPicPr>
          <p:cNvPr id="5" name="Picture 4" descr="Screen Shot 2018-05-01 at 12.5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141"/>
            <a:ext cx="12192000" cy="61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39775" y="6096848"/>
            <a:ext cx="2302854" cy="761152"/>
          </a:xfrm>
        </p:spPr>
        <p:txBody>
          <a:bodyPr/>
          <a:lstStyle/>
          <a:p>
            <a:r>
              <a:rPr lang="en-US" dirty="0" smtClean="0"/>
              <a:t>-Malcolm X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When “I” is replaced with “we” even illness becomes wellness</a:t>
            </a:r>
            <a:endParaRPr lang="en-US" sz="3200" dirty="0"/>
          </a:p>
        </p:txBody>
      </p:sp>
      <p:pic>
        <p:nvPicPr>
          <p:cNvPr id="2050" name="Picture 2" descr="Image result for malcolm x illness wellnes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52" r="-46552"/>
          <a:stretch>
            <a:fillRect/>
          </a:stretch>
        </p:blipFill>
        <p:spPr bwMode="auto">
          <a:xfrm>
            <a:off x="2684772" y="2710648"/>
            <a:ext cx="7449935" cy="3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3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Perspective (</a:t>
            </a:r>
            <a:r>
              <a:rPr lang="en-US" dirty="0" err="1" smtClean="0"/>
              <a:t>Rosaldo</a:t>
            </a:r>
            <a:r>
              <a:rPr lang="en-US" dirty="0" smtClean="0"/>
              <a:t>, 1993; Eisner, 1996)</a:t>
            </a:r>
          </a:p>
          <a:p>
            <a:r>
              <a:rPr lang="en-US" dirty="0" smtClean="0"/>
              <a:t>Other racial identity models:</a:t>
            </a:r>
          </a:p>
          <a:p>
            <a:pPr lvl="1"/>
            <a:r>
              <a:rPr lang="en-US" dirty="0" smtClean="0"/>
              <a:t>Latino (</a:t>
            </a:r>
            <a:r>
              <a:rPr lang="en-US" dirty="0" err="1" smtClean="0"/>
              <a:t>Yasso</a:t>
            </a:r>
            <a:r>
              <a:rPr lang="en-US" dirty="0" smtClean="0"/>
              <a:t>, 2006)</a:t>
            </a:r>
          </a:p>
          <a:p>
            <a:pPr lvl="1"/>
            <a:r>
              <a:rPr lang="en-US" dirty="0" smtClean="0"/>
              <a:t>American-Indian (</a:t>
            </a:r>
            <a:r>
              <a:rPr lang="en-US" dirty="0" err="1" smtClean="0"/>
              <a:t>Brayboy</a:t>
            </a:r>
            <a:r>
              <a:rPr lang="en-US" dirty="0" smtClean="0"/>
              <a:t>, 2006)</a:t>
            </a:r>
          </a:p>
          <a:p>
            <a:pPr lvl="1"/>
            <a:r>
              <a:rPr lang="en-US" dirty="0" smtClean="0"/>
              <a:t>Bi-racial</a:t>
            </a:r>
          </a:p>
          <a:p>
            <a:pPr lvl="1"/>
            <a:r>
              <a:rPr lang="en-US" dirty="0" smtClean="0"/>
              <a:t>Multi-racial </a:t>
            </a:r>
          </a:p>
          <a:p>
            <a:r>
              <a:rPr lang="en-US" dirty="0" smtClean="0"/>
              <a:t>Additional aspects of identity</a:t>
            </a:r>
          </a:p>
          <a:p>
            <a:r>
              <a:rPr lang="en-US" dirty="0" smtClean="0"/>
              <a:t>Duration (Nadal, 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6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28" y="1410160"/>
            <a:ext cx="12192000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Allport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G. W. (1954).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The nature of prejudice.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Reading, MA: Addison Wesley.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Brewer, M. (2002). The psychology of prejudice: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Ingroup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love and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outgroup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hate?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Journal of Social Issues, 55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(3), 429-444.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Champniss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G., Wilson, H. N., &amp; MacDonald, E. K. (January-February 2015). Why your customer’s social identities matter. Harvard Business Review, January – February 2015.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Retrieved from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https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://hbr.org/2015/01/why-your-customers-social-identities-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matter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Cross, W. (1971). The Negro-to-Black conversion experience: Toward a psychology of Black liberation.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Black World, 20,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13-27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Cross, W. E. (1978). The Cross and Thomas models of psychological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nigrescence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Journal of Black Psychology, 51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(1), 13-19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Deloitte. (2018).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Outcomes over optics: Building inclusive organizations.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Canada: Author.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Domenech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-Rodriguez, M. (2014). No way but through [video file].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Retrieved from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https://www.youtube.com/watch?v=2orqr-nOIPk&amp;t=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403s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Galliher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R. V., McLean, K. C., &amp; Syed, M. (2017). An integrated developmental model for studying identity content in context.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Developmental Psychology, 53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(11), 2011-2022.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Helms, J. E. (1990).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Black and White racial identity: Theory, research, and practice.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Westport, CT: Greenwood Press.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Hogg, M. A. (2001). A social identity theory of leadership.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Personality and Social Psychology Review, 5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(3), 184-200.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Markus, H., &amp;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Wurf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E. (1987). The dynamic self-concept: A social psychological perspective.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Annual Review of Psychology, 38,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299-337. 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Sherif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M. (1957). Superordinate goals in the reduction of intergroup conflict.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American Journal of Sociology, 63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(4), 349-356.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Nadal, (2017). “Let’s get in formation”: On becoming a psychologist-activist in the 21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st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century.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American Psychologist, 72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(9), 935-946.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Tajfel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H., &amp; Turner, J. C. (1986). The social identity theory of intergroup behavior.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Psychology of Inter-Group Relations,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7-24.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Tropp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&amp; Pettigrew (2006). A meta-analytic test of intergroup contact theory.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Journal of Personality and Social Psychology, 90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(5), 751-783.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Sue, D. W. (2010).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Microaggressions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in everyday life: Race, gender, and sexual orientation. Hoboken, NJ: Wiley.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9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35415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Lauren H. Mascari, MS, LPC-IT</a:t>
            </a:r>
          </a:p>
          <a:p>
            <a:pPr>
              <a:spcBef>
                <a:spcPts val="0"/>
              </a:spcBef>
            </a:pPr>
            <a:r>
              <a:rPr lang="en-US" dirty="0"/>
              <a:t>RP &amp; JL Social Justice Scholar – OCA Wisconsin</a:t>
            </a:r>
          </a:p>
          <a:p>
            <a:pPr>
              <a:spcBef>
                <a:spcPts val="0"/>
              </a:spcBef>
            </a:pPr>
            <a:r>
              <a:rPr lang="en-US" dirty="0"/>
              <a:t>Advanced Opportunity Program Fellow</a:t>
            </a:r>
          </a:p>
          <a:p>
            <a:pPr>
              <a:spcBef>
                <a:spcPts val="0"/>
              </a:spcBef>
            </a:pPr>
            <a:r>
              <a:rPr lang="en-US" dirty="0"/>
              <a:t>Doctoral Student, Counseling Psychology</a:t>
            </a:r>
          </a:p>
          <a:p>
            <a:pPr>
              <a:spcBef>
                <a:spcPts val="0"/>
              </a:spcBef>
            </a:pPr>
            <a:r>
              <a:rPr lang="en-US" dirty="0"/>
              <a:t>University of Wisconsin-Milwaukee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lmascari@uwm.edu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www.hechoenformosa.org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9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286648"/>
            <a:ext cx="10871200" cy="4809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care about social justice</a:t>
            </a:r>
          </a:p>
          <a:p>
            <a:r>
              <a:rPr lang="en-US" dirty="0" smtClean="0"/>
              <a:t>We are human and apt to make errors, despite intentions</a:t>
            </a:r>
          </a:p>
          <a:p>
            <a:r>
              <a:rPr lang="en-US" dirty="0" smtClean="0"/>
              <a:t>We have humility and are willing to critically reflect on our identity development</a:t>
            </a:r>
          </a:p>
          <a:p>
            <a:r>
              <a:rPr lang="en-US" dirty="0" smtClean="0"/>
              <a:t>Identity development is </a:t>
            </a:r>
            <a:r>
              <a:rPr lang="en-US" dirty="0" smtClean="0"/>
              <a:t>a non-linear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There are infinite ways to investigate our own racial identities (no finite, singular “correct” way)</a:t>
            </a:r>
          </a:p>
          <a:p>
            <a:r>
              <a:rPr lang="en-US" dirty="0" smtClean="0"/>
              <a:t>By investigating our own biases, we can make </a:t>
            </a:r>
            <a:r>
              <a:rPr lang="en-US" dirty="0" smtClean="0"/>
              <a:t>better informed </a:t>
            </a:r>
            <a:r>
              <a:rPr lang="en-US" dirty="0" smtClean="0"/>
              <a:t>decisions</a:t>
            </a:r>
          </a:p>
          <a:p>
            <a:r>
              <a:rPr lang="en-US" dirty="0" smtClean="0"/>
              <a:t>Calling you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145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Increasing diversity in the workplace!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748" b="13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267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best business/organizations know how to invest in their peoples potential</a:t>
            </a:r>
          </a:p>
          <a:p>
            <a:r>
              <a:rPr lang="en-US" dirty="0" smtClean="0"/>
              <a:t>Canada’s most successful companies are its most courageous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Inclusion is the key to closing the gap</a:t>
            </a:r>
          </a:p>
          <a:p>
            <a:r>
              <a:rPr lang="en-US" dirty="0" smtClean="0"/>
              <a:t>Accountability is what makes this process sustainable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93558"/>
            <a:ext cx="12192000" cy="893093"/>
          </a:xfrm>
        </p:spPr>
        <p:txBody>
          <a:bodyPr/>
          <a:lstStyle/>
          <a:p>
            <a:pPr algn="ctr"/>
            <a:r>
              <a:rPr lang="en-US" dirty="0" smtClean="0"/>
              <a:t>EMIC </a:t>
            </a:r>
            <a:r>
              <a:rPr lang="en-US" dirty="0" smtClean="0">
                <a:sym typeface="Wingdings"/>
              </a:rPr>
              <a:t> ETIC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737" y="1319643"/>
            <a:ext cx="4318442" cy="4284704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0" y="5667989"/>
            <a:ext cx="12192000" cy="89309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individual </a:t>
            </a:r>
            <a:r>
              <a:rPr lang="en-US" dirty="0" smtClean="0">
                <a:sym typeface="Wingdings"/>
              </a:rPr>
              <a:t> universal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3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2210396"/>
            <a:ext cx="8636000" cy="36570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Self concept:</a:t>
            </a:r>
            <a:b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significantly regulates behavior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Markus &amp; </a:t>
            </a:r>
            <a:r>
              <a:rPr lang="en-US" dirty="0" err="1" smtClean="0"/>
              <a:t>Wurf</a:t>
            </a:r>
            <a:r>
              <a:rPr lang="en-US" dirty="0"/>
              <a:t> </a:t>
            </a:r>
            <a:r>
              <a:rPr lang="en-US" dirty="0" smtClean="0"/>
              <a:t>(1987)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1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 A NAME?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657600" y="3247150"/>
            <a:ext cx="8534400" cy="2925049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small groups (3-4), share your full name</a:t>
            </a:r>
          </a:p>
          <a:p>
            <a:pPr lvl="1"/>
            <a:r>
              <a:rPr lang="en-US" dirty="0"/>
              <a:t>Where did you name come from?</a:t>
            </a:r>
          </a:p>
          <a:p>
            <a:pPr lvl="1"/>
            <a:r>
              <a:rPr lang="en-US" dirty="0"/>
              <a:t>What does it mean?</a:t>
            </a:r>
          </a:p>
          <a:p>
            <a:pPr lvl="1"/>
            <a:r>
              <a:rPr lang="en-US" dirty="0"/>
              <a:t>How was it decided?</a:t>
            </a:r>
          </a:p>
          <a:p>
            <a:pPr lvl="1"/>
            <a:r>
              <a:rPr lang="en-US" dirty="0"/>
              <a:t>What do you think about your own name?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3818</TotalTime>
  <Words>1610</Words>
  <Application>Microsoft Macintosh PowerPoint</Application>
  <PresentationFormat>Custom</PresentationFormat>
  <Paragraphs>204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Racial Identity &amp;  Workplace Leadership IIRP: Sustainable Leadership: TEACH  Toronto, Canada, 5/1/18 1530-1700</vt:lpstr>
      <vt:lpstr>Today’s Agenda</vt:lpstr>
      <vt:lpstr>DISCUSS</vt:lpstr>
      <vt:lpstr>Assumptions</vt:lpstr>
      <vt:lpstr>Why is this important?</vt:lpstr>
      <vt:lpstr>PowerPoint Presentation</vt:lpstr>
      <vt:lpstr>EMIC  ETIC</vt:lpstr>
      <vt:lpstr>Self concept: significantly regulates behavior</vt:lpstr>
      <vt:lpstr>DISCUSS</vt:lpstr>
      <vt:lpstr>Social IDENTITY: provides us with a sense of pride, belonging, and self-esteem</vt:lpstr>
      <vt:lpstr>Champliss, Wilson, &amp; MacDonald (2015)</vt:lpstr>
      <vt:lpstr>Categories of Social Identity</vt:lpstr>
      <vt:lpstr>RACIAL IDENTITY</vt:lpstr>
      <vt:lpstr>Racial Identity Framework</vt:lpstr>
      <vt:lpstr>Privilege</vt:lpstr>
      <vt:lpstr>Helm’s White Identity Model (1990)  – unraveling racial superiority</vt:lpstr>
      <vt:lpstr>Marginalization</vt:lpstr>
      <vt:lpstr>Cross’s Model of Nigrescence (1978) -overcoming marginalized identity</vt:lpstr>
      <vt:lpstr>INTERACTION</vt:lpstr>
      <vt:lpstr>What happens when…</vt:lpstr>
      <vt:lpstr>REFLECTION</vt:lpstr>
      <vt:lpstr>MICROAGGRESSION: an act, slight, insult, invalidation, or put down that the perpetrator is mostly unaware of committing</vt:lpstr>
      <vt:lpstr>Microaggression Process Model (SUE, 2010)</vt:lpstr>
      <vt:lpstr>RECOMMENDATIONS</vt:lpstr>
      <vt:lpstr>“Interpretive framework to understand interlocking systems of oppression involving the analysis of power, inequality, and injustice”</vt:lpstr>
      <vt:lpstr>REFLECTION</vt:lpstr>
      <vt:lpstr>intergroup contact &amp; Superordinate Goals can promote reductions in intergroup prejudice </vt:lpstr>
      <vt:lpstr>DISCUSS</vt:lpstr>
      <vt:lpstr>REFLECTION:</vt:lpstr>
      <vt:lpstr>“intergroup discrimination is motivated by preferential treatment of ingroup members rather than direct hostility toward outgroup members”</vt:lpstr>
      <vt:lpstr>DISCUSS</vt:lpstr>
      <vt:lpstr>VIGNETTE</vt:lpstr>
      <vt:lpstr>When “I” is replaced with “we” even illness becomes wellness</vt:lpstr>
      <vt:lpstr>Limitations</vt:lpstr>
      <vt:lpstr>References</vt:lpstr>
      <vt:lpstr>THANK YOU!</vt:lpstr>
    </vt:vector>
  </TitlesOfParts>
  <Company>University of Wisconsin - Milwaukee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 Identity &amp; Leadership</dc:title>
  <dc:creator>Lauren Hsiao Ling Mascari</dc:creator>
  <cp:lastModifiedBy>Lauren Mascari</cp:lastModifiedBy>
  <cp:revision>217</cp:revision>
  <dcterms:created xsi:type="dcterms:W3CDTF">2018-03-27T15:18:38Z</dcterms:created>
  <dcterms:modified xsi:type="dcterms:W3CDTF">2018-05-01T21:48:13Z</dcterms:modified>
</cp:coreProperties>
</file>