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384" r:id="rId2"/>
    <p:sldId id="401" r:id="rId3"/>
    <p:sldId id="397" r:id="rId4"/>
    <p:sldId id="398" r:id="rId5"/>
    <p:sldId id="399" r:id="rId6"/>
    <p:sldId id="400" r:id="rId7"/>
    <p:sldId id="395" r:id="rId8"/>
    <p:sldId id="330" r:id="rId9"/>
    <p:sldId id="393" r:id="rId10"/>
    <p:sldId id="284" r:id="rId11"/>
    <p:sldId id="388" r:id="rId12"/>
    <p:sldId id="389" r:id="rId13"/>
    <p:sldId id="391" r:id="rId14"/>
    <p:sldId id="390" r:id="rId15"/>
    <p:sldId id="281" r:id="rId16"/>
    <p:sldId id="394" r:id="rId17"/>
    <p:sldId id="300" r:id="rId18"/>
    <p:sldId id="385" r:id="rId19"/>
    <p:sldId id="386" r:id="rId20"/>
    <p:sldId id="402" r:id="rId21"/>
    <p:sldId id="344" r:id="rId22"/>
    <p:sldId id="345" r:id="rId23"/>
    <p:sldId id="346" r:id="rId24"/>
    <p:sldId id="347" r:id="rId25"/>
    <p:sldId id="392" r:id="rId26"/>
    <p:sldId id="348" r:id="rId27"/>
    <p:sldId id="349" r:id="rId28"/>
    <p:sldId id="350" r:id="rId29"/>
    <p:sldId id="351" r:id="rId30"/>
    <p:sldId id="352" r:id="rId31"/>
    <p:sldId id="353" r:id="rId32"/>
    <p:sldId id="354" r:id="rId33"/>
    <p:sldId id="355" r:id="rId34"/>
    <p:sldId id="356" r:id="rId35"/>
    <p:sldId id="357" r:id="rId36"/>
    <p:sldId id="358" r:id="rId37"/>
    <p:sldId id="359" r:id="rId38"/>
    <p:sldId id="360" r:id="rId39"/>
    <p:sldId id="361" r:id="rId40"/>
    <p:sldId id="362" r:id="rId41"/>
    <p:sldId id="363" r:id="rId42"/>
    <p:sldId id="364" r:id="rId43"/>
    <p:sldId id="365" r:id="rId44"/>
    <p:sldId id="366" r:id="rId45"/>
    <p:sldId id="367" r:id="rId46"/>
    <p:sldId id="368" r:id="rId47"/>
    <p:sldId id="369" r:id="rId48"/>
    <p:sldId id="370" r:id="rId49"/>
    <p:sldId id="371" r:id="rId50"/>
    <p:sldId id="372" r:id="rId51"/>
    <p:sldId id="373" r:id="rId52"/>
    <p:sldId id="374" r:id="rId53"/>
    <p:sldId id="375" r:id="rId54"/>
    <p:sldId id="376" r:id="rId55"/>
    <p:sldId id="377" r:id="rId56"/>
    <p:sldId id="378" r:id="rId57"/>
    <p:sldId id="379" r:id="rId58"/>
    <p:sldId id="380" r:id="rId59"/>
    <p:sldId id="381" r:id="rId60"/>
    <p:sldId id="382" r:id="rId61"/>
    <p:sldId id="383" r:id="rId62"/>
    <p:sldId id="403" r:id="rId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306" autoAdjust="0"/>
  </p:normalViewPr>
  <p:slideViewPr>
    <p:cSldViewPr>
      <p:cViewPr varScale="1">
        <p:scale>
          <a:sx n="100" d="100"/>
          <a:sy n="100" d="100"/>
        </p:scale>
        <p:origin x="191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54A8458-53F0-4A48-9BF4-4607B7071D2C}" type="datetimeFigureOut">
              <a:rPr lang="en-US" smtClean="0"/>
              <a:pPr/>
              <a:t>10/25/2018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CD853F-6CCD-48EC-A5A7-5DC25AC42C38}" type="slidenum">
              <a:rPr lang="en-US" smtClean="0"/>
              <a:pPr/>
              <a:t>‹#›</a:t>
            </a:fld>
            <a:endParaRPr lang="en-US"/>
          </a:p>
        </p:txBody>
      </p:sp>
    </p:spTree>
    <p:extLst>
      <p:ext uri="{BB962C8B-B14F-4D97-AF65-F5344CB8AC3E}">
        <p14:creationId xmlns:p14="http://schemas.microsoft.com/office/powerpoint/2010/main" val="170069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We will present our Community Engagement strategy in transforming Detroit and it 139 square miles into a Restorative City while honoring its diversity in culture and recognizing already existing neighborhood leadership. This will be accomplished by demonstrating how to conduct a ‘fishbowl’ circle process where everyone involved will be allowed to participate utilizing Fair Process.</a:t>
            </a:r>
          </a:p>
          <a:p>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a:t>
            </a:fld>
            <a:endParaRPr lang="en-US"/>
          </a:p>
        </p:txBody>
      </p:sp>
    </p:spTree>
    <p:extLst>
      <p:ext uri="{BB962C8B-B14F-4D97-AF65-F5344CB8AC3E}">
        <p14:creationId xmlns:p14="http://schemas.microsoft.com/office/powerpoint/2010/main" val="490155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 to BFDI Mission</a:t>
            </a:r>
          </a:p>
          <a:p>
            <a:pPr marL="171450" indent="-171450">
              <a:buFont typeface="Arial" panose="020B0604020202020204" pitchFamily="34" charset="0"/>
              <a:buChar char="•"/>
            </a:pPr>
            <a:r>
              <a:rPr lang="en-US" dirty="0" smtClean="0"/>
              <a:t>Developing community strategically with residents</a:t>
            </a:r>
            <a:r>
              <a:rPr lang="en-US" baseline="0" dirty="0" smtClean="0"/>
              <a:t> organizing and sustaining block clubs.</a:t>
            </a:r>
          </a:p>
          <a:p>
            <a:pPr marL="171450" indent="-171450">
              <a:buFont typeface="Arial" panose="020B0604020202020204" pitchFamily="34" charset="0"/>
              <a:buChar char="•"/>
            </a:pPr>
            <a:r>
              <a:rPr lang="en-US" baseline="0" dirty="0" smtClean="0"/>
              <a:t>Many block club leaders have received Restorative Practices training and are familiar with the Restorative Practices continuum (informal to formal) and are empowered to manage conflict and tensions that arise in their communities. We now call many of those leaders Restorative Practices Circle Keepers. </a:t>
            </a:r>
          </a:p>
          <a:p>
            <a:pPr marL="171450" indent="-171450">
              <a:buFont typeface="Arial" panose="020B0604020202020204" pitchFamily="34" charset="0"/>
              <a:buChar char="•"/>
            </a:pPr>
            <a:r>
              <a:rPr lang="en-US" baseline="0" dirty="0" smtClean="0"/>
              <a:t>The Circle Keepers have been trained in Restorative Practices and they are looked to for neighborhood problem solving which can and often includes repairing harm and restoring relationships.</a:t>
            </a:r>
          </a:p>
          <a:p>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10</a:t>
            </a:fld>
            <a:endParaRPr lang="en-US"/>
          </a:p>
        </p:txBody>
      </p:sp>
    </p:spTree>
    <p:extLst>
      <p:ext uri="{BB962C8B-B14F-4D97-AF65-F5344CB8AC3E}">
        <p14:creationId xmlns:p14="http://schemas.microsoft.com/office/powerpoint/2010/main" val="461770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 the essence</a:t>
            </a:r>
            <a:r>
              <a:rPr lang="en-US" baseline="0" dirty="0" smtClean="0"/>
              <a:t> of the circle</a:t>
            </a:r>
            <a:r>
              <a:rPr lang="en-US" dirty="0" smtClean="0"/>
              <a:t>. </a:t>
            </a:r>
          </a:p>
          <a:p>
            <a:r>
              <a:rPr lang="en-US" dirty="0" smtClean="0"/>
              <a:t>The circle represents unity, community, etc. </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11</a:t>
            </a:fld>
            <a:endParaRPr lang="en-US"/>
          </a:p>
        </p:txBody>
      </p:sp>
    </p:spTree>
    <p:extLst>
      <p:ext uri="{BB962C8B-B14F-4D97-AF65-F5344CB8AC3E}">
        <p14:creationId xmlns:p14="http://schemas.microsoft.com/office/powerpoint/2010/main" val="3882124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Originally</a:t>
            </a:r>
            <a:r>
              <a:rPr lang="en-US" sz="1200" b="1" baseline="0" dirty="0" smtClean="0"/>
              <a:t> f</a:t>
            </a:r>
            <a:r>
              <a:rPr lang="en-US" sz="1200" b="1" dirty="0" smtClean="0"/>
              <a:t>ocused on the 9</a:t>
            </a:r>
            <a:r>
              <a:rPr lang="en-US" sz="1200" b="1" baseline="30000" dirty="0" smtClean="0"/>
              <a:t>th</a:t>
            </a:r>
            <a:r>
              <a:rPr lang="en-US" sz="1200" b="1" dirty="0" smtClean="0"/>
              <a:t> Precinct residents,</a:t>
            </a:r>
          </a:p>
          <a:p>
            <a:r>
              <a:rPr lang="en-US" sz="1200" b="1" dirty="0" smtClean="0"/>
              <a:t>Second</a:t>
            </a:r>
            <a:r>
              <a:rPr lang="en-US" sz="1200" b="1" baseline="0" dirty="0" smtClean="0"/>
              <a:t> neighborhood (Cody Rouge) has been identified. Acknowledge Cody Rouge Circle Keepers</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12</a:t>
            </a:fld>
            <a:endParaRPr lang="en-US"/>
          </a:p>
        </p:txBody>
      </p:sp>
    </p:spTree>
    <p:extLst>
      <p:ext uri="{BB962C8B-B14F-4D97-AF65-F5344CB8AC3E}">
        <p14:creationId xmlns:p14="http://schemas.microsoft.com/office/powerpoint/2010/main" val="2519924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Say Model</a:t>
            </a:r>
          </a:p>
          <a:p>
            <a:pPr marL="171450" indent="-171450">
              <a:buFont typeface="Arial" panose="020B0604020202020204" pitchFamily="34" charset="0"/>
              <a:buChar char="•"/>
            </a:pPr>
            <a:r>
              <a:rPr lang="en-US" dirty="0" smtClean="0"/>
              <a:t>Say Movement</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13</a:t>
            </a:fld>
            <a:endParaRPr lang="en-US"/>
          </a:p>
        </p:txBody>
      </p:sp>
    </p:spTree>
    <p:extLst>
      <p:ext uri="{BB962C8B-B14F-4D97-AF65-F5344CB8AC3E}">
        <p14:creationId xmlns:p14="http://schemas.microsoft.com/office/powerpoint/2010/main" val="277658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D853F-6CCD-48EC-A5A7-5DC25AC42C38}" type="slidenum">
              <a:rPr lang="en-US" smtClean="0"/>
              <a:pPr/>
              <a:t>14</a:t>
            </a:fld>
            <a:endParaRPr lang="en-US"/>
          </a:p>
        </p:txBody>
      </p:sp>
    </p:spTree>
    <p:extLst>
      <p:ext uri="{BB962C8B-B14F-4D97-AF65-F5344CB8AC3E}">
        <p14:creationId xmlns:p14="http://schemas.microsoft.com/office/powerpoint/2010/main" val="951938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They understand the</a:t>
            </a:r>
            <a:r>
              <a:rPr lang="en-US" baseline="0" dirty="0" smtClean="0"/>
              <a:t> basic idea of Restorative Practices: </a:t>
            </a:r>
            <a:endParaRPr lang="en-US" baseline="0" dirty="0" smtClean="0"/>
          </a:p>
          <a:p>
            <a:pPr marL="171450" indent="-171450">
              <a:buFont typeface="Arial" panose="020B0604020202020204" pitchFamily="34" charset="0"/>
              <a:buChar char="•"/>
            </a:pPr>
            <a:r>
              <a:rPr lang="en-US" dirty="0" smtClean="0"/>
              <a:t>The</a:t>
            </a:r>
            <a:r>
              <a:rPr lang="en-US" baseline="0" dirty="0" smtClean="0"/>
              <a:t> </a:t>
            </a:r>
            <a:r>
              <a:rPr lang="en-US" baseline="0" dirty="0" smtClean="0"/>
              <a:t>Restorative Practice Circle Keepers are Ambassadors in their communities. </a:t>
            </a:r>
            <a:endParaRPr lang="en-US" baseline="0" dirty="0" smtClean="0"/>
          </a:p>
          <a:p>
            <a:pPr marL="171450" indent="-171450">
              <a:buFont typeface="Arial" panose="020B0604020202020204" pitchFamily="34" charset="0"/>
              <a:buChar char="•"/>
            </a:pPr>
            <a:r>
              <a:rPr lang="en-US" baseline="0" dirty="0" smtClean="0"/>
              <a:t>Leaders</a:t>
            </a:r>
            <a:r>
              <a:rPr lang="en-US" baseline="0" dirty="0" smtClean="0"/>
              <a:t>, people with perceived or real authority.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15</a:t>
            </a:fld>
            <a:endParaRPr lang="en-US"/>
          </a:p>
        </p:txBody>
      </p:sp>
    </p:spTree>
    <p:extLst>
      <p:ext uri="{BB962C8B-B14F-4D97-AF65-F5344CB8AC3E}">
        <p14:creationId xmlns:p14="http://schemas.microsoft.com/office/powerpoint/2010/main" val="3345103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D853F-6CCD-48EC-A5A7-5DC25AC42C38}" type="slidenum">
              <a:rPr lang="en-US" smtClean="0"/>
              <a:pPr/>
              <a:t>16</a:t>
            </a:fld>
            <a:endParaRPr lang="en-US"/>
          </a:p>
        </p:txBody>
      </p:sp>
    </p:spTree>
    <p:extLst>
      <p:ext uri="{BB962C8B-B14F-4D97-AF65-F5344CB8AC3E}">
        <p14:creationId xmlns:p14="http://schemas.microsoft.com/office/powerpoint/2010/main" val="635928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 the Model and the Movement 3 Saturdays a month.</a:t>
            </a:r>
          </a:p>
          <a:p>
            <a:pPr marL="171450" indent="-171450">
              <a:buFont typeface="Arial" panose="020B0604020202020204" pitchFamily="34" charset="0"/>
              <a:buChar char="•"/>
            </a:pPr>
            <a:r>
              <a:rPr lang="en-US" dirty="0" smtClean="0"/>
              <a:t> Cody Rouge Networking for Change through Restorative Practices Community Celebration and Luncheon.</a:t>
            </a:r>
            <a:r>
              <a:rPr lang="en-US" baseline="0" dirty="0" smtClean="0"/>
              <a:t> (</a:t>
            </a:r>
            <a:r>
              <a:rPr lang="en-US" baseline="0" dirty="0" err="1" smtClean="0"/>
              <a:t>westside</a:t>
            </a:r>
            <a:r>
              <a:rPr lang="en-US" baseline="0" dirty="0" smtClean="0"/>
              <a:t>, 6</a:t>
            </a:r>
            <a:r>
              <a:rPr lang="en-US" baseline="30000" dirty="0" smtClean="0"/>
              <a:t>th</a:t>
            </a:r>
            <a:r>
              <a:rPr lang="en-US" baseline="0" dirty="0" smtClean="0"/>
              <a:t> </a:t>
            </a:r>
            <a:r>
              <a:rPr lang="en-US" baseline="0" dirty="0" err="1" smtClean="0"/>
              <a:t>Pct</a:t>
            </a:r>
            <a:r>
              <a:rPr lang="en-US" baseline="0" dirty="0" smtClean="0"/>
              <a:t>), </a:t>
            </a:r>
          </a:p>
          <a:p>
            <a:pPr marL="171450" indent="-171450">
              <a:buFont typeface="Arial" panose="020B0604020202020204" pitchFamily="34" charset="0"/>
              <a:buChar char="•"/>
            </a:pPr>
            <a:r>
              <a:rPr lang="en-US" baseline="0" dirty="0" smtClean="0"/>
              <a:t>Osborn (9</a:t>
            </a:r>
            <a:r>
              <a:rPr lang="en-US" baseline="30000" dirty="0" smtClean="0"/>
              <a:t>th</a:t>
            </a:r>
            <a:r>
              <a:rPr lang="en-US" baseline="0" dirty="0" smtClean="0"/>
              <a:t> Pct. Restorative Practices and Osborn Community Luncheon (9</a:t>
            </a:r>
            <a:r>
              <a:rPr lang="en-US" baseline="30000" dirty="0" smtClean="0"/>
              <a:t>th</a:t>
            </a:r>
            <a:r>
              <a:rPr lang="en-US" baseline="0" dirty="0" smtClean="0"/>
              <a:t> </a:t>
            </a:r>
            <a:r>
              <a:rPr lang="en-US" baseline="0" dirty="0" err="1" smtClean="0"/>
              <a:t>Pct</a:t>
            </a:r>
            <a:r>
              <a:rPr lang="en-US" baseline="0" dirty="0" smtClean="0"/>
              <a:t>) and</a:t>
            </a:r>
          </a:p>
          <a:p>
            <a:pPr marL="171450" indent="-171450">
              <a:buFont typeface="Arial" panose="020B0604020202020204" pitchFamily="34" charset="0"/>
              <a:buChar char="•"/>
            </a:pPr>
            <a:r>
              <a:rPr lang="en-US" baseline="0" dirty="0" smtClean="0"/>
              <a:t> Denby (9</a:t>
            </a:r>
            <a:r>
              <a:rPr lang="en-US" baseline="30000" dirty="0" smtClean="0"/>
              <a:t>th</a:t>
            </a:r>
            <a:r>
              <a:rPr lang="en-US" baseline="0" dirty="0" smtClean="0"/>
              <a:t> </a:t>
            </a:r>
            <a:r>
              <a:rPr lang="en-US" baseline="0" dirty="0" err="1" smtClean="0"/>
              <a:t>pct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17</a:t>
            </a:fld>
            <a:endParaRPr lang="en-US"/>
          </a:p>
        </p:txBody>
      </p:sp>
    </p:spTree>
    <p:extLst>
      <p:ext uri="{BB962C8B-B14F-4D97-AF65-F5344CB8AC3E}">
        <p14:creationId xmlns:p14="http://schemas.microsoft.com/office/powerpoint/2010/main" val="488183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 the Model and the Movement 3 Saturdays a month.</a:t>
            </a:r>
          </a:p>
          <a:p>
            <a:pPr marL="171450" indent="-171450">
              <a:buFont typeface="Arial" panose="020B0604020202020204" pitchFamily="34" charset="0"/>
              <a:buChar char="•"/>
            </a:pPr>
            <a:r>
              <a:rPr lang="en-US" dirty="0" smtClean="0"/>
              <a:t> Cody Rouge Networking for Change through Restorative Practices Community Celebration and Luncheon.</a:t>
            </a:r>
            <a:r>
              <a:rPr lang="en-US" baseline="0" dirty="0" smtClean="0"/>
              <a:t> (</a:t>
            </a:r>
            <a:r>
              <a:rPr lang="en-US" baseline="0" dirty="0" err="1" smtClean="0"/>
              <a:t>westside</a:t>
            </a:r>
            <a:r>
              <a:rPr lang="en-US" baseline="0" dirty="0" smtClean="0"/>
              <a:t>, 6</a:t>
            </a:r>
            <a:r>
              <a:rPr lang="en-US" baseline="30000" dirty="0" smtClean="0"/>
              <a:t>th</a:t>
            </a:r>
            <a:r>
              <a:rPr lang="en-US" baseline="0" dirty="0" smtClean="0"/>
              <a:t> </a:t>
            </a:r>
            <a:r>
              <a:rPr lang="en-US" baseline="0" dirty="0" err="1" smtClean="0"/>
              <a:t>Pct</a:t>
            </a:r>
            <a:r>
              <a:rPr lang="en-US" baseline="0" dirty="0" smtClean="0"/>
              <a:t>), </a:t>
            </a:r>
          </a:p>
          <a:p>
            <a:pPr marL="171450" indent="-171450">
              <a:buFont typeface="Arial" panose="020B0604020202020204" pitchFamily="34" charset="0"/>
              <a:buChar char="•"/>
            </a:pPr>
            <a:r>
              <a:rPr lang="en-US" baseline="0" dirty="0" smtClean="0"/>
              <a:t>Osborn (9</a:t>
            </a:r>
            <a:r>
              <a:rPr lang="en-US" baseline="30000" dirty="0" smtClean="0"/>
              <a:t>th</a:t>
            </a:r>
            <a:r>
              <a:rPr lang="en-US" baseline="0" dirty="0" smtClean="0"/>
              <a:t> Pct. Restorative Practices and Osborn Community Luncheon (9</a:t>
            </a:r>
            <a:r>
              <a:rPr lang="en-US" baseline="30000" dirty="0" smtClean="0"/>
              <a:t>th</a:t>
            </a:r>
            <a:r>
              <a:rPr lang="en-US" baseline="0" dirty="0" smtClean="0"/>
              <a:t> </a:t>
            </a:r>
            <a:r>
              <a:rPr lang="en-US" baseline="0" dirty="0" err="1" smtClean="0"/>
              <a:t>Pct</a:t>
            </a:r>
            <a:r>
              <a:rPr lang="en-US" baseline="0" dirty="0" smtClean="0"/>
              <a:t>) and</a:t>
            </a:r>
          </a:p>
          <a:p>
            <a:pPr marL="171450" indent="-171450">
              <a:buFont typeface="Arial" panose="020B0604020202020204" pitchFamily="34" charset="0"/>
              <a:buChar char="•"/>
            </a:pPr>
            <a:r>
              <a:rPr lang="en-US" baseline="0" dirty="0" smtClean="0"/>
              <a:t> Denby (9</a:t>
            </a:r>
            <a:r>
              <a:rPr lang="en-US" baseline="30000" dirty="0" smtClean="0"/>
              <a:t>th</a:t>
            </a:r>
            <a:r>
              <a:rPr lang="en-US" baseline="0" dirty="0" smtClean="0"/>
              <a:t> </a:t>
            </a:r>
            <a:r>
              <a:rPr lang="en-US" baseline="0" dirty="0" err="1" smtClean="0"/>
              <a:t>pct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18</a:t>
            </a:fld>
            <a:endParaRPr lang="en-US"/>
          </a:p>
        </p:txBody>
      </p:sp>
    </p:spTree>
    <p:extLst>
      <p:ext uri="{BB962C8B-B14F-4D97-AF65-F5344CB8AC3E}">
        <p14:creationId xmlns:p14="http://schemas.microsoft.com/office/powerpoint/2010/main" val="798968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 the Model and the Movement 3 Saturdays a month.</a:t>
            </a:r>
          </a:p>
          <a:p>
            <a:pPr marL="171450" indent="-171450">
              <a:buFont typeface="Arial" panose="020B0604020202020204" pitchFamily="34" charset="0"/>
              <a:buChar char="•"/>
            </a:pPr>
            <a:r>
              <a:rPr lang="en-US" dirty="0" smtClean="0"/>
              <a:t> Cody Rouge Networking for Change through Restorative Practices Community Celebration and Luncheon.</a:t>
            </a:r>
            <a:r>
              <a:rPr lang="en-US" baseline="0" dirty="0" smtClean="0"/>
              <a:t> (</a:t>
            </a:r>
            <a:r>
              <a:rPr lang="en-US" baseline="0" dirty="0" err="1" smtClean="0"/>
              <a:t>westside</a:t>
            </a:r>
            <a:r>
              <a:rPr lang="en-US" baseline="0" dirty="0" smtClean="0"/>
              <a:t>, 6</a:t>
            </a:r>
            <a:r>
              <a:rPr lang="en-US" baseline="30000" dirty="0" smtClean="0"/>
              <a:t>th</a:t>
            </a:r>
            <a:r>
              <a:rPr lang="en-US" baseline="0" dirty="0" smtClean="0"/>
              <a:t> </a:t>
            </a:r>
            <a:r>
              <a:rPr lang="en-US" baseline="0" dirty="0" err="1" smtClean="0"/>
              <a:t>Pct</a:t>
            </a:r>
            <a:r>
              <a:rPr lang="en-US" baseline="0" dirty="0" smtClean="0"/>
              <a:t>), </a:t>
            </a:r>
          </a:p>
          <a:p>
            <a:pPr marL="171450" indent="-171450">
              <a:buFont typeface="Arial" panose="020B0604020202020204" pitchFamily="34" charset="0"/>
              <a:buChar char="•"/>
            </a:pPr>
            <a:r>
              <a:rPr lang="en-US" baseline="0" dirty="0" smtClean="0"/>
              <a:t>Osborn (9</a:t>
            </a:r>
            <a:r>
              <a:rPr lang="en-US" baseline="30000" dirty="0" smtClean="0"/>
              <a:t>th</a:t>
            </a:r>
            <a:r>
              <a:rPr lang="en-US" baseline="0" dirty="0" smtClean="0"/>
              <a:t> Pct. Restorative Practices and Osborn Community Luncheon (9</a:t>
            </a:r>
            <a:r>
              <a:rPr lang="en-US" baseline="30000" dirty="0" smtClean="0"/>
              <a:t>th</a:t>
            </a:r>
            <a:r>
              <a:rPr lang="en-US" baseline="0" dirty="0" smtClean="0"/>
              <a:t> </a:t>
            </a:r>
            <a:r>
              <a:rPr lang="en-US" baseline="0" dirty="0" err="1" smtClean="0"/>
              <a:t>Pct</a:t>
            </a:r>
            <a:r>
              <a:rPr lang="en-US" baseline="0" dirty="0" smtClean="0"/>
              <a:t>) and</a:t>
            </a:r>
          </a:p>
          <a:p>
            <a:pPr marL="171450" indent="-171450">
              <a:buFont typeface="Arial" panose="020B0604020202020204" pitchFamily="34" charset="0"/>
              <a:buChar char="•"/>
            </a:pPr>
            <a:r>
              <a:rPr lang="en-US" baseline="0" dirty="0" smtClean="0"/>
              <a:t> Denby (9</a:t>
            </a:r>
            <a:r>
              <a:rPr lang="en-US" baseline="30000" dirty="0" smtClean="0"/>
              <a:t>th</a:t>
            </a:r>
            <a:r>
              <a:rPr lang="en-US" baseline="0" dirty="0" smtClean="0"/>
              <a:t> pct)</a:t>
            </a:r>
          </a:p>
          <a:p>
            <a:pPr marL="171450" indent="-171450">
              <a:buFont typeface="Arial" panose="020B0604020202020204" pitchFamily="34" charset="0"/>
              <a:buChar char="•"/>
            </a:pPr>
            <a:r>
              <a:rPr lang="en-US" baseline="0" dirty="0" smtClean="0"/>
              <a:t>Problem Solving Circles: Elections have Consequences</a:t>
            </a:r>
          </a:p>
          <a:p>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19</a:t>
            </a:fld>
            <a:endParaRPr lang="en-US"/>
          </a:p>
        </p:txBody>
      </p:sp>
    </p:spTree>
    <p:extLst>
      <p:ext uri="{BB962C8B-B14F-4D97-AF65-F5344CB8AC3E}">
        <p14:creationId xmlns:p14="http://schemas.microsoft.com/office/powerpoint/2010/main" val="300505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Lord is that Spirit.</a:t>
            </a:r>
            <a:r>
              <a:rPr lang="en-US" baseline="0" dirty="0" smtClean="0"/>
              <a:t>  And where the Spirit of the Lord is there is Liberty. (2 Corinthians 3:17)</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2</a:t>
            </a:fld>
            <a:endParaRPr lang="en-US"/>
          </a:p>
        </p:txBody>
      </p:sp>
    </p:spTree>
    <p:extLst>
      <p:ext uri="{BB962C8B-B14F-4D97-AF65-F5344CB8AC3E}">
        <p14:creationId xmlns:p14="http://schemas.microsoft.com/office/powerpoint/2010/main" val="2285499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D853F-6CCD-48EC-A5A7-5DC25AC42C38}" type="slidenum">
              <a:rPr lang="en-US" smtClean="0"/>
              <a:pPr/>
              <a:t>20</a:t>
            </a:fld>
            <a:endParaRPr lang="en-US"/>
          </a:p>
        </p:txBody>
      </p:sp>
    </p:spTree>
    <p:extLst>
      <p:ext uri="{BB962C8B-B14F-4D97-AF65-F5344CB8AC3E}">
        <p14:creationId xmlns:p14="http://schemas.microsoft.com/office/powerpoint/2010/main" val="4061473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Mayor Duggan and Ms.</a:t>
            </a:r>
            <a:r>
              <a:rPr lang="en-US" baseline="0" dirty="0" smtClean="0"/>
              <a:t> Thompson referred to  the Green Light Safe Zone Project and Project Cease Fire </a:t>
            </a:r>
            <a:endParaRPr lang="en-US" baseline="0" dirty="0" smtClean="0"/>
          </a:p>
          <a:p>
            <a:pPr marL="171450" indent="-171450">
              <a:buFont typeface="Arial" panose="020B0604020202020204" pitchFamily="34" charset="0"/>
              <a:buChar char="•"/>
            </a:pPr>
            <a:r>
              <a:rPr lang="en-US" dirty="0" smtClean="0"/>
              <a:t>300 </a:t>
            </a:r>
            <a:r>
              <a:rPr lang="en-US" dirty="0" smtClean="0"/>
              <a:t>businesses </a:t>
            </a:r>
            <a:endParaRPr lang="en-US" dirty="0" smtClean="0"/>
          </a:p>
          <a:p>
            <a:pPr marL="171450" indent="-171450">
              <a:buFont typeface="Arial" panose="020B0604020202020204" pitchFamily="34" charset="0"/>
              <a:buChar char="•"/>
            </a:pPr>
            <a:r>
              <a:rPr lang="en-US" dirty="0" smtClean="0"/>
              <a:t>40 </a:t>
            </a:r>
            <a:r>
              <a:rPr lang="en-US" dirty="0" smtClean="0"/>
              <a:t>% reduction</a:t>
            </a:r>
            <a:r>
              <a:rPr lang="en-US" baseline="0" dirty="0" smtClean="0"/>
              <a:t> in crime at green light locations. </a:t>
            </a:r>
            <a:endParaRPr lang="en-US" baseline="0" dirty="0" smtClean="0"/>
          </a:p>
          <a:p>
            <a:pPr marL="171450" indent="-171450">
              <a:buFont typeface="Arial" panose="020B0604020202020204" pitchFamily="34" charset="0"/>
              <a:buChar char="•"/>
            </a:pPr>
            <a:r>
              <a:rPr lang="en-US" baseline="0" dirty="0" smtClean="0"/>
              <a:t>video surveillance of the Green Light locations including gas stations.</a:t>
            </a:r>
          </a:p>
          <a:p>
            <a:pPr marL="171450" indent="-171450">
              <a:buFont typeface="Arial" panose="020B0604020202020204" pitchFamily="34" charset="0"/>
              <a:buChar char="•"/>
            </a:pPr>
            <a:r>
              <a:rPr lang="en-US" baseline="0" dirty="0" smtClean="0"/>
              <a:t> Result: Restorative </a:t>
            </a:r>
            <a:r>
              <a:rPr lang="en-US" baseline="0" dirty="0" smtClean="0"/>
              <a:t>Spaces and places.</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21</a:t>
            </a:fld>
            <a:endParaRPr lang="en-US"/>
          </a:p>
        </p:txBody>
      </p:sp>
    </p:spTree>
    <p:extLst>
      <p:ext uri="{BB962C8B-B14F-4D97-AF65-F5344CB8AC3E}">
        <p14:creationId xmlns:p14="http://schemas.microsoft.com/office/powerpoint/2010/main" val="775433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D853F-6CCD-48EC-A5A7-5DC25AC42C38}" type="slidenum">
              <a:rPr lang="en-US" smtClean="0"/>
              <a:pPr/>
              <a:t>22</a:t>
            </a:fld>
            <a:endParaRPr lang="en-US"/>
          </a:p>
        </p:txBody>
      </p:sp>
    </p:spTree>
    <p:extLst>
      <p:ext uri="{BB962C8B-B14F-4D97-AF65-F5344CB8AC3E}">
        <p14:creationId xmlns:p14="http://schemas.microsoft.com/office/powerpoint/2010/main" val="2750379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D853F-6CCD-48EC-A5A7-5DC25AC42C38}" type="slidenum">
              <a:rPr lang="en-US" smtClean="0"/>
              <a:pPr/>
              <a:t>23</a:t>
            </a:fld>
            <a:endParaRPr lang="en-US"/>
          </a:p>
        </p:txBody>
      </p:sp>
    </p:spTree>
    <p:extLst>
      <p:ext uri="{BB962C8B-B14F-4D97-AF65-F5344CB8AC3E}">
        <p14:creationId xmlns:p14="http://schemas.microsoft.com/office/powerpoint/2010/main" val="2195603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Ensure that</a:t>
            </a:r>
            <a:r>
              <a:rPr lang="en-US" baseline="0" dirty="0" smtClean="0"/>
              <a:t> link is activated.</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24</a:t>
            </a:fld>
            <a:endParaRPr lang="en-US"/>
          </a:p>
        </p:txBody>
      </p:sp>
    </p:spTree>
    <p:extLst>
      <p:ext uri="{BB962C8B-B14F-4D97-AF65-F5344CB8AC3E}">
        <p14:creationId xmlns:p14="http://schemas.microsoft.com/office/powerpoint/2010/main" val="187750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Check</a:t>
            </a:r>
            <a:r>
              <a:rPr lang="en-US" baseline="0" dirty="0" smtClean="0"/>
              <a:t> in. I’m from Detroit and I’m a fan of our professional sports teams</a:t>
            </a:r>
            <a:r>
              <a:rPr lang="en-US" baseline="0" dirty="0" smtClean="0"/>
              <a:t>.</a:t>
            </a:r>
          </a:p>
          <a:p>
            <a:pPr marL="171450" indent="-171450">
              <a:buFont typeface="Arial" panose="020B0604020202020204" pitchFamily="34" charset="0"/>
              <a:buChar char="•"/>
            </a:pPr>
            <a:r>
              <a:rPr lang="en-US" baseline="0" dirty="0" smtClean="0"/>
              <a:t> </a:t>
            </a:r>
            <a:r>
              <a:rPr lang="en-US" baseline="0" dirty="0" smtClean="0"/>
              <a:t>When our teams our competing for a championship, the Spirit of Detroit is adorned with their jersey. </a:t>
            </a:r>
            <a:endParaRPr lang="en-US" baseline="0" dirty="0" smtClean="0"/>
          </a:p>
          <a:p>
            <a:pPr marL="171450" indent="-171450">
              <a:buFont typeface="Arial" panose="020B0604020202020204" pitchFamily="34" charset="0"/>
              <a:buChar char="•"/>
            </a:pPr>
            <a:r>
              <a:rPr lang="en-US" baseline="0" dirty="0" smtClean="0"/>
              <a:t>Detroit </a:t>
            </a:r>
            <a:r>
              <a:rPr lang="en-US" baseline="0" dirty="0" smtClean="0"/>
              <a:t>Pistons competed in 2004 and 2005</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3</a:t>
            </a:fld>
            <a:endParaRPr lang="en-US"/>
          </a:p>
        </p:txBody>
      </p:sp>
    </p:spTree>
    <p:extLst>
      <p:ext uri="{BB962C8B-B14F-4D97-AF65-F5344CB8AC3E}">
        <p14:creationId xmlns:p14="http://schemas.microsoft.com/office/powerpoint/2010/main" val="4112330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Detroit Red</a:t>
            </a:r>
            <a:r>
              <a:rPr lang="en-US" baseline="0" dirty="0" smtClean="0"/>
              <a:t> Wings competed in 2009</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4</a:t>
            </a:fld>
            <a:endParaRPr lang="en-US"/>
          </a:p>
        </p:txBody>
      </p:sp>
    </p:spTree>
    <p:extLst>
      <p:ext uri="{BB962C8B-B14F-4D97-AF65-F5344CB8AC3E}">
        <p14:creationId xmlns:p14="http://schemas.microsoft.com/office/powerpoint/2010/main" val="4008976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Detroit Tigers competed in 2013. </a:t>
            </a:r>
            <a:r>
              <a:rPr lang="en-US" baseline="0" dirty="0" smtClean="0"/>
              <a:t> Where are my Detroit Lions fans?</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5</a:t>
            </a:fld>
            <a:endParaRPr lang="en-US"/>
          </a:p>
        </p:txBody>
      </p:sp>
    </p:spTree>
    <p:extLst>
      <p:ext uri="{BB962C8B-B14F-4D97-AF65-F5344CB8AC3E}">
        <p14:creationId xmlns:p14="http://schemas.microsoft.com/office/powerpoint/2010/main" val="4203850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D853F-6CCD-48EC-A5A7-5DC25AC42C38}" type="slidenum">
              <a:rPr lang="en-US" smtClean="0"/>
              <a:pPr/>
              <a:t>6</a:t>
            </a:fld>
            <a:endParaRPr lang="en-US"/>
          </a:p>
        </p:txBody>
      </p:sp>
    </p:spTree>
    <p:extLst>
      <p:ext uri="{BB962C8B-B14F-4D97-AF65-F5344CB8AC3E}">
        <p14:creationId xmlns:p14="http://schemas.microsoft.com/office/powerpoint/2010/main" val="1874443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CD853F-6CCD-48EC-A5A7-5DC25AC42C38}" type="slidenum">
              <a:rPr lang="en-US" smtClean="0"/>
              <a:pPr/>
              <a:t>7</a:t>
            </a:fld>
            <a:endParaRPr lang="en-US"/>
          </a:p>
        </p:txBody>
      </p:sp>
    </p:spTree>
    <p:extLst>
      <p:ext uri="{BB962C8B-B14F-4D97-AF65-F5344CB8AC3E}">
        <p14:creationId xmlns:p14="http://schemas.microsoft.com/office/powerpoint/2010/main" val="1924575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Personally</a:t>
            </a:r>
            <a:r>
              <a:rPr lang="en-US" baseline="0" dirty="0" smtClean="0"/>
              <a:t> involved in Community Engagement with BFDI since I arrived in 2008 working with residents in Osborn, then Cody Rouge. We continue to engage those communities along with Denby and Russell Woods. </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8</a:t>
            </a:fld>
            <a:endParaRPr lang="en-US"/>
          </a:p>
        </p:txBody>
      </p:sp>
    </p:spTree>
    <p:extLst>
      <p:ext uri="{BB962C8B-B14F-4D97-AF65-F5344CB8AC3E}">
        <p14:creationId xmlns:p14="http://schemas.microsoft.com/office/powerpoint/2010/main" val="952117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Personally</a:t>
            </a:r>
            <a:r>
              <a:rPr lang="en-US" baseline="0" dirty="0" smtClean="0"/>
              <a:t> involved in Community Engagement with BFDI since I arrived in 2008 working with residents in Osborn, then Cody Rouge. We continue to engage those communities along with Denby and Russell Woods. </a:t>
            </a:r>
            <a:endParaRPr lang="en-US" dirty="0"/>
          </a:p>
        </p:txBody>
      </p:sp>
      <p:sp>
        <p:nvSpPr>
          <p:cNvPr id="4" name="Slide Number Placeholder 3"/>
          <p:cNvSpPr>
            <a:spLocks noGrp="1"/>
          </p:cNvSpPr>
          <p:nvPr>
            <p:ph type="sldNum" sz="quarter" idx="10"/>
          </p:nvPr>
        </p:nvSpPr>
        <p:spPr/>
        <p:txBody>
          <a:bodyPr/>
          <a:lstStyle/>
          <a:p>
            <a:fld id="{4FCD853F-6CCD-48EC-A5A7-5DC25AC42C38}" type="slidenum">
              <a:rPr lang="en-US" smtClean="0"/>
              <a:pPr/>
              <a:t>9</a:t>
            </a:fld>
            <a:endParaRPr lang="en-US"/>
          </a:p>
        </p:txBody>
      </p:sp>
    </p:spTree>
    <p:extLst>
      <p:ext uri="{BB962C8B-B14F-4D97-AF65-F5344CB8AC3E}">
        <p14:creationId xmlns:p14="http://schemas.microsoft.com/office/powerpoint/2010/main" val="360606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819672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2001420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90386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1056575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98022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1407146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3662432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253220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1083504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225014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3781153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3344274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2028658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3265305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3682886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CFCE13-0FE8-4BEE-B7F1-D620E4910CEE}" type="datetimeFigureOut">
              <a:rPr lang="en-US" smtClean="0"/>
              <a:pPr/>
              <a:t>10/25/2018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319C5-AE6C-46BD-A386-3A6B729287D5}" type="slidenum">
              <a:rPr lang="en-US" smtClean="0"/>
              <a:pPr/>
              <a:t>‹#›</a:t>
            </a:fld>
            <a:endParaRPr lang="en-US"/>
          </a:p>
        </p:txBody>
      </p:sp>
    </p:spTree>
    <p:extLst>
      <p:ext uri="{BB962C8B-B14F-4D97-AF65-F5344CB8AC3E}">
        <p14:creationId xmlns:p14="http://schemas.microsoft.com/office/powerpoint/2010/main" val="241355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4CFCE13-0FE8-4BEE-B7F1-D620E4910CEE}" type="datetimeFigureOut">
              <a:rPr lang="en-US" smtClean="0"/>
              <a:pPr/>
              <a:t>10/25/2018</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469319C5-AE6C-46BD-A386-3A6B729287D5}" type="slidenum">
              <a:rPr lang="en-US" smtClean="0"/>
              <a:pPr/>
              <a:t>‹#›</a:t>
            </a:fld>
            <a:endParaRPr lang="en-US"/>
          </a:p>
        </p:txBody>
      </p:sp>
    </p:spTree>
    <p:extLst>
      <p:ext uri="{BB962C8B-B14F-4D97-AF65-F5344CB8AC3E}">
        <p14:creationId xmlns:p14="http://schemas.microsoft.com/office/powerpoint/2010/main" val="3808193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ox2detroit.com/news/local-news/fed-up-with-crime-residents-protest-detroit-gas-station-to-join-green-light"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mailto:kbryant@blackfamilydevelopment.org" TargetMode="External"/><Relationship Id="rId2" Type="http://schemas.openxmlformats.org/officeDocument/2006/relationships/hyperlink" Target="mailto:dblackmon@blackfamilydevelopment.org"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Community Engagement</a:t>
            </a:r>
            <a:br>
              <a:rPr lang="en-US" dirty="0" smtClean="0"/>
            </a:br>
            <a:endParaRPr lang="en-US" dirty="0"/>
          </a:p>
        </p:txBody>
      </p:sp>
      <p:sp>
        <p:nvSpPr>
          <p:cNvPr id="3" name="Subtitle 2"/>
          <p:cNvSpPr>
            <a:spLocks noGrp="1"/>
          </p:cNvSpPr>
          <p:nvPr>
            <p:ph type="subTitle" idx="1"/>
          </p:nvPr>
        </p:nvSpPr>
        <p:spPr/>
        <p:txBody>
          <a:bodyPr>
            <a:normAutofit/>
          </a:bodyPr>
          <a:lstStyle/>
          <a:p>
            <a:r>
              <a:rPr lang="en-US" dirty="0"/>
              <a:t>Our Restorative </a:t>
            </a:r>
            <a:r>
              <a:rPr lang="en-US" dirty="0" smtClean="0"/>
              <a:t>Journey</a:t>
            </a:r>
          </a:p>
          <a:p>
            <a:r>
              <a:rPr lang="en-US" dirty="0" smtClean="0"/>
              <a:t>Strengthening the Spirit of Community</a:t>
            </a:r>
            <a:endParaRPr lang="en-US" dirty="0"/>
          </a:p>
        </p:txBody>
      </p:sp>
    </p:spTree>
    <p:extLst>
      <p:ext uri="{BB962C8B-B14F-4D97-AF65-F5344CB8AC3E}">
        <p14:creationId xmlns:p14="http://schemas.microsoft.com/office/powerpoint/2010/main" val="872870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Aim of Restorative Practices	</a:t>
            </a:r>
            <a:endParaRPr lang="en-US" dirty="0"/>
          </a:p>
        </p:txBody>
      </p:sp>
      <p:sp>
        <p:nvSpPr>
          <p:cNvPr id="3" name="Content Placeholder 2"/>
          <p:cNvSpPr>
            <a:spLocks noGrp="1"/>
          </p:cNvSpPr>
          <p:nvPr>
            <p:ph idx="1"/>
          </p:nvPr>
        </p:nvSpPr>
        <p:spPr/>
        <p:txBody>
          <a:bodyPr/>
          <a:lstStyle/>
          <a:p>
            <a:r>
              <a:rPr lang="en-US" b="1" dirty="0" smtClean="0"/>
              <a:t>To develop </a:t>
            </a:r>
            <a:r>
              <a:rPr lang="en-US" b="1" u="sng" dirty="0" smtClean="0"/>
              <a:t>community</a:t>
            </a:r>
            <a:r>
              <a:rPr lang="en-US" b="1" dirty="0" smtClean="0"/>
              <a:t> and manage conflict and tensions</a:t>
            </a:r>
          </a:p>
          <a:p>
            <a:r>
              <a:rPr lang="en-US" b="1" dirty="0" smtClean="0"/>
              <a:t>By repairing harm and restoring relationships</a:t>
            </a:r>
            <a:endParaRPr lang="en-US" b="1" dirty="0"/>
          </a:p>
        </p:txBody>
      </p:sp>
    </p:spTree>
    <p:extLst>
      <p:ext uri="{BB962C8B-B14F-4D97-AF65-F5344CB8AC3E}">
        <p14:creationId xmlns:p14="http://schemas.microsoft.com/office/powerpoint/2010/main" val="30582271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59413" y="948286"/>
            <a:ext cx="4165949" cy="923330"/>
          </a:xfrm>
          <a:prstGeom prst="rect">
            <a:avLst/>
          </a:prstGeom>
          <a:noFill/>
        </p:spPr>
        <p:txBody>
          <a:bodyPr wrap="none" rtlCol="0">
            <a:spAutoFit/>
          </a:bodyPr>
          <a:lstStyle/>
          <a:p>
            <a:pPr algn="ctr"/>
            <a:r>
              <a:rPr lang="en-US" sz="2700" b="1" dirty="0"/>
              <a:t>RESTORATIVE PRACTICES</a:t>
            </a:r>
          </a:p>
          <a:p>
            <a:pPr algn="ctr"/>
            <a:r>
              <a:rPr lang="en-US" sz="2700" b="1" dirty="0"/>
              <a:t>CIRCLE KEEPERS</a:t>
            </a:r>
          </a:p>
        </p:txBody>
      </p:sp>
      <p:sp>
        <p:nvSpPr>
          <p:cNvPr id="6" name="TextBox 5"/>
          <p:cNvSpPr txBox="1"/>
          <p:nvPr/>
        </p:nvSpPr>
        <p:spPr>
          <a:xfrm>
            <a:off x="1353394" y="4759635"/>
            <a:ext cx="7624203" cy="830997"/>
          </a:xfrm>
          <a:prstGeom prst="rect">
            <a:avLst/>
          </a:prstGeom>
          <a:noFill/>
        </p:spPr>
        <p:txBody>
          <a:bodyPr wrap="none" rtlCol="0">
            <a:spAutoFit/>
          </a:bodyPr>
          <a:lstStyle/>
          <a:p>
            <a:pPr marL="214313" indent="-214313">
              <a:buFont typeface="Wingdings" panose="05000000000000000000" pitchFamily="2" charset="2"/>
              <a:buChar char="Ø"/>
            </a:pPr>
            <a:r>
              <a:rPr lang="en-US" sz="2400" b="1" dirty="0"/>
              <a:t>A circle is forever.</a:t>
            </a:r>
          </a:p>
          <a:p>
            <a:pPr marL="214313" indent="-214313">
              <a:buFont typeface="Wingdings" panose="05000000000000000000" pitchFamily="2" charset="2"/>
              <a:buChar char="Ø"/>
            </a:pPr>
            <a:r>
              <a:rPr lang="en-US" sz="2400" b="1" dirty="0"/>
              <a:t>It never leaves itself, and always returns to itself.</a:t>
            </a:r>
          </a:p>
        </p:txBody>
      </p:sp>
      <p:sp>
        <p:nvSpPr>
          <p:cNvPr id="8" name="Slide Number Placeholder 7"/>
          <p:cNvSpPr>
            <a:spLocks noGrp="1"/>
          </p:cNvSpPr>
          <p:nvPr>
            <p:ph type="sldNum" sz="quarter" idx="12"/>
          </p:nvPr>
        </p:nvSpPr>
        <p:spPr/>
        <p:txBody>
          <a:bodyPr/>
          <a:lstStyle/>
          <a:p>
            <a:fld id="{7DCA3374-4760-46CE-B21D-3E87C328E89E}" type="slidenum">
              <a:rPr lang="en-US" smtClean="0"/>
              <a:pPr/>
              <a:t>11</a:t>
            </a:fld>
            <a:endParaRPr lang="en-US" dirty="0"/>
          </a:p>
        </p:txBody>
      </p:sp>
      <p:grpSp>
        <p:nvGrpSpPr>
          <p:cNvPr id="9" name="Group 8"/>
          <p:cNvGrpSpPr/>
          <p:nvPr/>
        </p:nvGrpSpPr>
        <p:grpSpPr>
          <a:xfrm>
            <a:off x="2640026" y="1976307"/>
            <a:ext cx="3404723" cy="2551942"/>
            <a:chOff x="2616200" y="368300"/>
            <a:chExt cx="6959600" cy="610870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6200" y="368300"/>
              <a:ext cx="6959600" cy="6108700"/>
            </a:xfrm>
            <a:prstGeom prst="rect">
              <a:avLst/>
            </a:prstGeom>
          </p:spPr>
        </p:pic>
        <p:sp>
          <p:nvSpPr>
            <p:cNvPr id="11" name="Oval 10"/>
            <p:cNvSpPr/>
            <p:nvPr/>
          </p:nvSpPr>
          <p:spPr>
            <a:xfrm>
              <a:off x="3823249" y="1274874"/>
              <a:ext cx="4598461" cy="439551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6409974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9740" y="2099682"/>
            <a:ext cx="6593996" cy="3600986"/>
          </a:xfrm>
          <a:prstGeom prst="rect">
            <a:avLst/>
          </a:prstGeom>
        </p:spPr>
        <p:txBody>
          <a:bodyPr wrap="square">
            <a:spAutoFit/>
          </a:bodyPr>
          <a:lstStyle/>
          <a:p>
            <a:r>
              <a:rPr lang="en-US" sz="2100" b="1" dirty="0" smtClean="0"/>
              <a:t>Circle </a:t>
            </a:r>
            <a:r>
              <a:rPr lang="en-US" sz="2100" b="1" dirty="0"/>
              <a:t>Keepers are:</a:t>
            </a:r>
          </a:p>
          <a:p>
            <a:endParaRPr lang="en-US" sz="2100" b="1" dirty="0"/>
          </a:p>
          <a:p>
            <a:pPr marL="257175" indent="-257175">
              <a:buFont typeface="Wingdings" panose="05000000000000000000" pitchFamily="2" charset="2"/>
              <a:buChar char="Ø"/>
            </a:pPr>
            <a:r>
              <a:rPr lang="en-US" sz="2100" b="1" dirty="0" smtClean="0"/>
              <a:t>Restorative </a:t>
            </a:r>
            <a:r>
              <a:rPr lang="en-US" sz="2100" b="1" dirty="0"/>
              <a:t>Practices ambassadors in their respective communities; </a:t>
            </a:r>
          </a:p>
          <a:p>
            <a:endParaRPr lang="en-US" sz="2100" b="1" dirty="0"/>
          </a:p>
          <a:p>
            <a:pPr marL="257175" indent="-257175">
              <a:buFont typeface="Wingdings" panose="05000000000000000000" pitchFamily="2" charset="2"/>
              <a:buChar char="Ø"/>
            </a:pPr>
            <a:r>
              <a:rPr lang="en-US" sz="2100" b="1" dirty="0"/>
              <a:t>Circle Keepers are being trained to use Restorative Practices in their homes &amp; families, in their neighborhood, in their Block club meetings, and every space they occupy.</a:t>
            </a:r>
          </a:p>
          <a:p>
            <a:pPr marL="342900" indent="-342900">
              <a:buFont typeface="Wingdings" panose="05000000000000000000" pitchFamily="2" charset="2"/>
              <a:buChar char="Ø"/>
            </a:pPr>
            <a:endParaRPr lang="en-US" b="1" dirty="0"/>
          </a:p>
          <a:p>
            <a:endParaRPr lang="en-US" sz="2100" b="1" dirty="0"/>
          </a:p>
        </p:txBody>
      </p:sp>
      <p:sp>
        <p:nvSpPr>
          <p:cNvPr id="3" name="TextBox 2"/>
          <p:cNvSpPr txBox="1"/>
          <p:nvPr/>
        </p:nvSpPr>
        <p:spPr>
          <a:xfrm>
            <a:off x="2241205" y="1051459"/>
            <a:ext cx="4165949" cy="923330"/>
          </a:xfrm>
          <a:prstGeom prst="rect">
            <a:avLst/>
          </a:prstGeom>
          <a:noFill/>
        </p:spPr>
        <p:txBody>
          <a:bodyPr wrap="none" rtlCol="0">
            <a:spAutoFit/>
          </a:bodyPr>
          <a:lstStyle/>
          <a:p>
            <a:pPr algn="ctr"/>
            <a:r>
              <a:rPr lang="en-US" sz="2700" b="1" dirty="0"/>
              <a:t>RESTORATIVE PRACTICES</a:t>
            </a:r>
          </a:p>
          <a:p>
            <a:pPr algn="ctr"/>
            <a:r>
              <a:rPr lang="en-US" sz="2700" b="1" dirty="0"/>
              <a:t>CIRCLE KEEPERS</a:t>
            </a:r>
          </a:p>
        </p:txBody>
      </p:sp>
      <p:sp>
        <p:nvSpPr>
          <p:cNvPr id="4" name="Slide Number Placeholder 3"/>
          <p:cNvSpPr>
            <a:spLocks noGrp="1"/>
          </p:cNvSpPr>
          <p:nvPr>
            <p:ph type="sldNum" sz="quarter" idx="12"/>
          </p:nvPr>
        </p:nvSpPr>
        <p:spPr/>
        <p:txBody>
          <a:bodyPr/>
          <a:lstStyle/>
          <a:p>
            <a:fld id="{7DCA3374-4760-46CE-B21D-3E87C328E89E}" type="slidenum">
              <a:rPr lang="en-US" smtClean="0"/>
              <a:pPr/>
              <a:t>12</a:t>
            </a:fld>
            <a:endParaRPr lang="en-US" dirty="0"/>
          </a:p>
        </p:txBody>
      </p:sp>
    </p:spTree>
    <p:extLst>
      <p:ext uri="{BB962C8B-B14F-4D97-AF65-F5344CB8AC3E}">
        <p14:creationId xmlns:p14="http://schemas.microsoft.com/office/powerpoint/2010/main" val="1583179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9740" y="2099682"/>
            <a:ext cx="6593996" cy="2246769"/>
          </a:xfrm>
          <a:prstGeom prst="rect">
            <a:avLst/>
          </a:prstGeom>
        </p:spPr>
        <p:txBody>
          <a:bodyPr wrap="square">
            <a:spAutoFit/>
          </a:bodyPr>
          <a:lstStyle/>
          <a:p>
            <a:pPr marL="257175" indent="-257175">
              <a:buFont typeface="Wingdings" panose="05000000000000000000" pitchFamily="2" charset="2"/>
              <a:buChar char="Ø"/>
            </a:pPr>
            <a:r>
              <a:rPr lang="en-US" sz="2800" dirty="0" smtClean="0"/>
              <a:t>Restorative Practices is the </a:t>
            </a:r>
            <a:r>
              <a:rPr lang="en-US" sz="2800" b="1" i="1" dirty="0" smtClean="0"/>
              <a:t>Model</a:t>
            </a:r>
          </a:p>
          <a:p>
            <a:endParaRPr lang="en-US" sz="2800" dirty="0" smtClean="0"/>
          </a:p>
          <a:p>
            <a:pPr marL="257175" indent="-257175">
              <a:buFont typeface="Wingdings" panose="05000000000000000000" pitchFamily="2" charset="2"/>
              <a:buChar char="Ø"/>
            </a:pPr>
            <a:r>
              <a:rPr lang="en-US" sz="2800" dirty="0" smtClean="0"/>
              <a:t>Block club leaders who stepped up to be Restorative Practices Circle Keepers are the </a:t>
            </a:r>
            <a:r>
              <a:rPr lang="en-US" sz="2800" b="1" i="1" dirty="0" smtClean="0"/>
              <a:t>Movement</a:t>
            </a:r>
            <a:endParaRPr lang="en-US" sz="2800" b="1" dirty="0" smtClean="0"/>
          </a:p>
        </p:txBody>
      </p:sp>
      <p:sp>
        <p:nvSpPr>
          <p:cNvPr id="3" name="TextBox 2"/>
          <p:cNvSpPr txBox="1"/>
          <p:nvPr/>
        </p:nvSpPr>
        <p:spPr>
          <a:xfrm>
            <a:off x="2241205" y="1051459"/>
            <a:ext cx="4165949" cy="923330"/>
          </a:xfrm>
          <a:prstGeom prst="rect">
            <a:avLst/>
          </a:prstGeom>
          <a:noFill/>
        </p:spPr>
        <p:txBody>
          <a:bodyPr wrap="none" rtlCol="0">
            <a:spAutoFit/>
          </a:bodyPr>
          <a:lstStyle/>
          <a:p>
            <a:pPr algn="ctr"/>
            <a:r>
              <a:rPr lang="en-US" sz="2700" b="1" dirty="0"/>
              <a:t>RESTORATIVE PRACTICES</a:t>
            </a:r>
          </a:p>
          <a:p>
            <a:pPr algn="ctr"/>
            <a:r>
              <a:rPr lang="en-US" sz="2700" b="1" dirty="0"/>
              <a:t>CIRCLE KEEPERS</a:t>
            </a:r>
          </a:p>
        </p:txBody>
      </p:sp>
      <p:sp>
        <p:nvSpPr>
          <p:cNvPr id="4" name="Slide Number Placeholder 3"/>
          <p:cNvSpPr>
            <a:spLocks noGrp="1"/>
          </p:cNvSpPr>
          <p:nvPr>
            <p:ph type="sldNum" sz="quarter" idx="12"/>
          </p:nvPr>
        </p:nvSpPr>
        <p:spPr/>
        <p:txBody>
          <a:bodyPr/>
          <a:lstStyle/>
          <a:p>
            <a:fld id="{7DCA3374-4760-46CE-B21D-3E87C328E89E}" type="slidenum">
              <a:rPr lang="en-US" smtClean="0"/>
              <a:pPr/>
              <a:t>13</a:t>
            </a:fld>
            <a:endParaRPr lang="en-US" dirty="0"/>
          </a:p>
        </p:txBody>
      </p:sp>
    </p:spTree>
    <p:extLst>
      <p:ext uri="{BB962C8B-B14F-4D97-AF65-F5344CB8AC3E}">
        <p14:creationId xmlns:p14="http://schemas.microsoft.com/office/powerpoint/2010/main" val="906285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99279" y="1106080"/>
            <a:ext cx="4165949" cy="923330"/>
          </a:xfrm>
          <a:prstGeom prst="rect">
            <a:avLst/>
          </a:prstGeom>
          <a:noFill/>
        </p:spPr>
        <p:txBody>
          <a:bodyPr wrap="none" rtlCol="0">
            <a:spAutoFit/>
          </a:bodyPr>
          <a:lstStyle/>
          <a:p>
            <a:pPr algn="ctr"/>
            <a:r>
              <a:rPr lang="en-US" sz="2700" b="1" dirty="0"/>
              <a:t>RESTORATIVE PRACTICES</a:t>
            </a:r>
          </a:p>
          <a:p>
            <a:pPr algn="ctr"/>
            <a:r>
              <a:rPr lang="en-US" sz="2700" b="1" dirty="0"/>
              <a:t>CIRCLE KEEPERS</a:t>
            </a:r>
          </a:p>
        </p:txBody>
      </p:sp>
      <p:sp>
        <p:nvSpPr>
          <p:cNvPr id="4" name="Rectangle 3"/>
          <p:cNvSpPr/>
          <p:nvPr/>
        </p:nvSpPr>
        <p:spPr>
          <a:xfrm>
            <a:off x="1448473" y="2218847"/>
            <a:ext cx="7112900" cy="3323987"/>
          </a:xfrm>
          <a:prstGeom prst="rect">
            <a:avLst/>
          </a:prstGeom>
        </p:spPr>
        <p:txBody>
          <a:bodyPr wrap="square">
            <a:spAutoFit/>
          </a:bodyPr>
          <a:lstStyle/>
          <a:p>
            <a:r>
              <a:rPr lang="en-US" sz="2100" b="1" dirty="0"/>
              <a:t>Circle Keepers will keep the Circle as a community resource to:</a:t>
            </a:r>
          </a:p>
          <a:p>
            <a:endParaRPr lang="en-US" sz="2100" b="1" dirty="0"/>
          </a:p>
          <a:p>
            <a:pPr marL="342900" indent="-342900">
              <a:buFont typeface="Wingdings" panose="05000000000000000000" pitchFamily="2" charset="2"/>
              <a:buChar char="Ø"/>
            </a:pPr>
            <a:r>
              <a:rPr lang="en-US" sz="2100" b="1" dirty="0"/>
              <a:t>Resolve conflicts; </a:t>
            </a:r>
          </a:p>
          <a:p>
            <a:pPr marL="342900" indent="-342900">
              <a:buFont typeface="Wingdings" panose="05000000000000000000" pitchFamily="2" charset="2"/>
              <a:buChar char="Ø"/>
            </a:pPr>
            <a:endParaRPr lang="en-US" sz="2100" b="1" dirty="0"/>
          </a:p>
          <a:p>
            <a:pPr marL="342900" indent="-342900">
              <a:buFont typeface="Wingdings" panose="05000000000000000000" pitchFamily="2" charset="2"/>
              <a:buChar char="Ø"/>
            </a:pPr>
            <a:r>
              <a:rPr lang="en-US" sz="2100" b="1" dirty="0"/>
              <a:t>Engage youth, young adults, and other entities such as schools and businesses; and</a:t>
            </a:r>
          </a:p>
          <a:p>
            <a:pPr marL="342900" indent="-342900">
              <a:buFont typeface="Wingdings" panose="05000000000000000000" pitchFamily="2" charset="2"/>
              <a:buChar char="Ø"/>
            </a:pPr>
            <a:endParaRPr lang="en-US" sz="2100" b="1" dirty="0"/>
          </a:p>
          <a:p>
            <a:pPr marL="342900" indent="-342900">
              <a:buFont typeface="Wingdings" panose="05000000000000000000" pitchFamily="2" charset="2"/>
              <a:buChar char="Ø"/>
            </a:pPr>
            <a:r>
              <a:rPr lang="en-US" sz="2100" b="1" dirty="0"/>
              <a:t>Ensure that the Circle (community) is a safe and productive space for all community members</a:t>
            </a:r>
            <a:r>
              <a:rPr lang="en-US" sz="2100" b="1" dirty="0" smtClean="0"/>
              <a:t>.</a:t>
            </a:r>
            <a:endParaRPr lang="en-US" sz="2100" b="1" dirty="0"/>
          </a:p>
        </p:txBody>
      </p:sp>
      <p:sp>
        <p:nvSpPr>
          <p:cNvPr id="6" name="Slide Number Placeholder 5"/>
          <p:cNvSpPr>
            <a:spLocks noGrp="1"/>
          </p:cNvSpPr>
          <p:nvPr>
            <p:ph type="sldNum" sz="quarter" idx="12"/>
          </p:nvPr>
        </p:nvSpPr>
        <p:spPr/>
        <p:txBody>
          <a:bodyPr/>
          <a:lstStyle/>
          <a:p>
            <a:fld id="{7DCA3374-4760-46CE-B21D-3E87C328E89E}" type="slidenum">
              <a:rPr lang="en-US" smtClean="0"/>
              <a:pPr/>
              <a:t>14</a:t>
            </a:fld>
            <a:endParaRPr lang="en-US" dirty="0"/>
          </a:p>
        </p:txBody>
      </p:sp>
    </p:spTree>
    <p:extLst>
      <p:ext uri="{BB962C8B-B14F-4D97-AF65-F5344CB8AC3E}">
        <p14:creationId xmlns:p14="http://schemas.microsoft.com/office/powerpoint/2010/main" val="3284453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Main Idea</a:t>
            </a:r>
            <a:endParaRPr lang="en-US" dirty="0"/>
          </a:p>
        </p:txBody>
      </p:sp>
      <p:sp>
        <p:nvSpPr>
          <p:cNvPr id="3" name="Content Placeholder 2"/>
          <p:cNvSpPr>
            <a:spLocks noGrp="1"/>
          </p:cNvSpPr>
          <p:nvPr>
            <p:ph idx="1"/>
          </p:nvPr>
        </p:nvSpPr>
        <p:spPr/>
        <p:txBody>
          <a:bodyPr/>
          <a:lstStyle/>
          <a:p>
            <a:r>
              <a:rPr lang="en-US" sz="3200" dirty="0" smtClean="0"/>
              <a:t>People are happier, more productive….when people in positions of authority do things </a:t>
            </a:r>
            <a:r>
              <a:rPr lang="en-US" sz="3200" b="1" u="sng" dirty="0" smtClean="0"/>
              <a:t>with </a:t>
            </a:r>
            <a:r>
              <a:rPr lang="en-US" sz="3200" dirty="0" smtClean="0"/>
              <a:t>them rather than </a:t>
            </a:r>
            <a:r>
              <a:rPr lang="en-US" sz="3200" i="1" dirty="0" smtClean="0"/>
              <a:t>to</a:t>
            </a:r>
            <a:r>
              <a:rPr lang="en-US" sz="3200" dirty="0" smtClean="0"/>
              <a:t> them or </a:t>
            </a:r>
            <a:r>
              <a:rPr lang="en-US" sz="3200" i="1" dirty="0" smtClean="0"/>
              <a:t>for</a:t>
            </a:r>
            <a:r>
              <a:rPr lang="en-US" sz="3200" dirty="0" smtClean="0"/>
              <a:t> them</a:t>
            </a:r>
            <a:r>
              <a:rPr lang="en-US" dirty="0" smtClean="0"/>
              <a:t>.</a:t>
            </a:r>
            <a:endParaRPr lang="en-US" dirty="0"/>
          </a:p>
        </p:txBody>
      </p:sp>
    </p:spTree>
    <p:extLst>
      <p:ext uri="{BB962C8B-B14F-4D97-AF65-F5344CB8AC3E}">
        <p14:creationId xmlns:p14="http://schemas.microsoft.com/office/powerpoint/2010/main" val="11822898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Cody Rouge Circle Keepers Introduction to Restorative Practices Training</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714499" y="2324101"/>
            <a:ext cx="4267199" cy="3886199"/>
          </a:xfrm>
        </p:spPr>
      </p:pic>
    </p:spTree>
    <p:extLst>
      <p:ext uri="{BB962C8B-B14F-4D97-AF65-F5344CB8AC3E}">
        <p14:creationId xmlns:p14="http://schemas.microsoft.com/office/powerpoint/2010/main" val="988300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Community Celebrations</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597712" y="2819400"/>
            <a:ext cx="3824364" cy="2150467"/>
          </a:xfrm>
        </p:spPr>
      </p:pic>
      <p:pic>
        <p:nvPicPr>
          <p:cNvPr id="7" name="Content Placeholder 6"/>
          <p:cNvPicPr>
            <a:picLocks noGrp="1"/>
          </p:cNvPicPr>
          <p:nvPr>
            <p:ph sz="half" idx="1"/>
          </p:nvPr>
        </p:nvPicPr>
        <p:blipFill rotWithShape="1">
          <a:blip r:embed="rId4" cstate="print"/>
          <a:srcRect l="28526" t="15100" r="42948" b="10540"/>
          <a:stretch/>
        </p:blipFill>
        <p:spPr bwMode="auto">
          <a:xfrm>
            <a:off x="829890" y="2160588"/>
            <a:ext cx="2647107" cy="38814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8586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Community Celebrations</a:t>
            </a:r>
            <a:endParaRPr lang="en-US" dirty="0"/>
          </a:p>
        </p:txBody>
      </p:sp>
      <p:pic>
        <p:nvPicPr>
          <p:cNvPr id="10" name="Content Placeholder 9"/>
          <p:cNvPicPr>
            <a:picLocks noGrp="1"/>
          </p:cNvPicPr>
          <p:nvPr>
            <p:ph sz="half" idx="1"/>
          </p:nvPr>
        </p:nvPicPr>
        <p:blipFill rotWithShape="1">
          <a:blip r:embed="rId3" cstate="print"/>
          <a:srcRect l="28525" t="12251" r="41507" b="3989"/>
          <a:stretch/>
        </p:blipFill>
        <p:spPr bwMode="auto">
          <a:xfrm>
            <a:off x="919029" y="2160588"/>
            <a:ext cx="2468829" cy="3881437"/>
          </a:xfrm>
          <a:prstGeom prst="rect">
            <a:avLst/>
          </a:prstGeom>
          <a:ln>
            <a:noFill/>
          </a:ln>
          <a:extLst>
            <a:ext uri="{53640926-AAD7-44D8-BBD7-CCE9431645EC}">
              <a14:shadowObscured xmlns:a14="http://schemas.microsoft.com/office/drawing/2010/main"/>
            </a:ext>
          </a:extLst>
        </p:spPr>
      </p:pic>
      <p:pic>
        <p:nvPicPr>
          <p:cNvPr id="12" name="Content Placeholder 11"/>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10800000">
            <a:off x="3505200" y="2459435"/>
            <a:ext cx="3733799" cy="2800349"/>
          </a:xfrm>
        </p:spPr>
      </p:pic>
    </p:spTree>
    <p:extLst>
      <p:ext uri="{BB962C8B-B14F-4D97-AF65-F5344CB8AC3E}">
        <p14:creationId xmlns:p14="http://schemas.microsoft.com/office/powerpoint/2010/main" val="38754480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Community Celebrations</a:t>
            </a:r>
            <a:endParaRPr lang="en-US" dirty="0"/>
          </a:p>
        </p:txBody>
      </p:sp>
      <p:pic>
        <p:nvPicPr>
          <p:cNvPr id="7" name="Content Placeholder 6"/>
          <p:cNvPicPr>
            <a:picLocks noGrp="1"/>
          </p:cNvPicPr>
          <p:nvPr>
            <p:ph sz="half" idx="1"/>
          </p:nvPr>
        </p:nvPicPr>
        <p:blipFill rotWithShape="1">
          <a:blip r:embed="rId3" cstate="print"/>
          <a:srcRect l="28205" t="14815" r="41667" b="4843"/>
          <a:stretch/>
        </p:blipFill>
        <p:spPr bwMode="auto">
          <a:xfrm>
            <a:off x="859642" y="2160588"/>
            <a:ext cx="2587603" cy="3881437"/>
          </a:xfrm>
          <a:prstGeom prst="rect">
            <a:avLst/>
          </a:prstGeom>
          <a:ln>
            <a:noFill/>
          </a:ln>
          <a:extLst>
            <a:ext uri="{53640926-AAD7-44D8-BBD7-CCE9431645EC}">
              <a14:shadowObscured xmlns:a14="http://schemas.microsoft.com/office/drawing/2010/main"/>
            </a:ext>
          </a:extLst>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3597806" y="2819400"/>
            <a:ext cx="3823582" cy="2150765"/>
          </a:xfrm>
        </p:spPr>
      </p:pic>
    </p:spTree>
    <p:extLst>
      <p:ext uri="{BB962C8B-B14F-4D97-AF65-F5344CB8AC3E}">
        <p14:creationId xmlns:p14="http://schemas.microsoft.com/office/powerpoint/2010/main" val="424215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Strengthening the Spirit of Community</a:t>
            </a:r>
            <a:endParaRPr lang="en-US" dirty="0"/>
          </a:p>
        </p:txBody>
      </p:sp>
      <p:sp>
        <p:nvSpPr>
          <p:cNvPr id="3" name="Content Placeholder 2"/>
          <p:cNvSpPr>
            <a:spLocks noGrp="1"/>
          </p:cNvSpPr>
          <p:nvPr>
            <p:ph sz="half" idx="1"/>
          </p:nvPr>
        </p:nvSpPr>
        <p:spPr/>
        <p:txBody>
          <a:bodyPr/>
          <a:lstStyle/>
          <a:p>
            <a:r>
              <a:rPr lang="en-US" sz="2800" b="1" dirty="0"/>
              <a:t>Strengthening the Spirit</a:t>
            </a:r>
          </a:p>
          <a:p>
            <a:r>
              <a:rPr lang="en-US" sz="2800" b="1" dirty="0" smtClean="0"/>
              <a:t>Spirit = Give </a:t>
            </a:r>
            <a:r>
              <a:rPr lang="en-US" sz="2800" b="1" dirty="0"/>
              <a:t>Life</a:t>
            </a:r>
          </a:p>
          <a:p>
            <a:r>
              <a:rPr lang="en-US" sz="2800" b="1" dirty="0" smtClean="0"/>
              <a:t>Give Life to Community</a:t>
            </a:r>
            <a:endParaRPr lang="en-US" sz="2800" b="1" dirty="0"/>
          </a:p>
          <a:p>
            <a:endParaRPr lang="en-US" dirty="0"/>
          </a:p>
        </p:txBody>
      </p:sp>
      <p:pic>
        <p:nvPicPr>
          <p:cNvPr id="1026" name="Picture 2" descr="PHOTO VIA FLICKR, USER BRENDAN MCKEON"/>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362200"/>
            <a:ext cx="3089275"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47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Derek Blackmon, Sr.</a:t>
            </a:r>
            <a:endParaRPr lang="en-US" dirty="0"/>
          </a:p>
        </p:txBody>
      </p:sp>
      <p:sp>
        <p:nvSpPr>
          <p:cNvPr id="6" name="Text Placeholder 5"/>
          <p:cNvSpPr>
            <a:spLocks noGrp="1"/>
          </p:cNvSpPr>
          <p:nvPr>
            <p:ph type="body" idx="1"/>
          </p:nvPr>
        </p:nvSpPr>
        <p:spPr/>
        <p:txBody>
          <a:bodyPr/>
          <a:lstStyle/>
          <a:p>
            <a:r>
              <a:rPr lang="en-US" dirty="0" smtClean="0"/>
              <a:t>Project Director</a:t>
            </a:r>
          </a:p>
          <a:p>
            <a:r>
              <a:rPr lang="en-US" dirty="0" smtClean="0"/>
              <a:t>Licensed Restorative Practices Trainer</a:t>
            </a:r>
            <a:endParaRPr lang="en-US" dirty="0"/>
          </a:p>
        </p:txBody>
      </p:sp>
    </p:spTree>
    <p:extLst>
      <p:ext uri="{BB962C8B-B14F-4D97-AF65-F5344CB8AC3E}">
        <p14:creationId xmlns:p14="http://schemas.microsoft.com/office/powerpoint/2010/main" val="2763689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685800" y="990600"/>
            <a:ext cx="6542904" cy="4963286"/>
          </a:xfrm>
          <a:prstGeom prst="rect">
            <a:avLst/>
          </a:prstGeom>
        </p:spPr>
      </p:pic>
    </p:spTree>
    <p:extLst>
      <p:ext uri="{BB962C8B-B14F-4D97-AF65-F5344CB8AC3E}">
        <p14:creationId xmlns:p14="http://schemas.microsoft.com/office/powerpoint/2010/main" val="2068688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85800"/>
            <a:ext cx="6858000" cy="5143500"/>
          </a:xfrm>
          <a:prstGeom prst="rect">
            <a:avLst/>
          </a:prstGeom>
        </p:spPr>
      </p:pic>
    </p:spTree>
    <p:extLst>
      <p:ext uri="{BB962C8B-B14F-4D97-AF65-F5344CB8AC3E}">
        <p14:creationId xmlns:p14="http://schemas.microsoft.com/office/powerpoint/2010/main" val="27503627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3" cstate="print"/>
          <a:srcRect l="801" t="16239" r="25160" b="3418"/>
          <a:stretch/>
        </p:blipFill>
        <p:spPr bwMode="auto">
          <a:xfrm>
            <a:off x="0" y="857250"/>
            <a:ext cx="9144000" cy="5143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8301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699" y="2099956"/>
            <a:ext cx="7886700" cy="3045941"/>
          </a:xfrm>
        </p:spPr>
        <p:txBody>
          <a:bodyPr>
            <a:normAutofit fontScale="90000"/>
          </a:bodyPr>
          <a:lstStyle/>
          <a:p>
            <a:r>
              <a:rPr lang="en-US" dirty="0"/>
              <a:t/>
            </a:r>
            <a:br>
              <a:rPr lang="en-US" dirty="0"/>
            </a:br>
            <a:r>
              <a:rPr lang="en-US" dirty="0"/>
              <a:t> </a:t>
            </a:r>
            <a:br>
              <a:rPr lang="en-US" dirty="0"/>
            </a:br>
            <a:r>
              <a:rPr lang="en-US" dirty="0"/>
              <a:t> </a:t>
            </a:r>
            <a:br>
              <a:rPr lang="en-US" dirty="0"/>
            </a:br>
            <a:r>
              <a:rPr lang="en-US" u="sng" dirty="0">
                <a:hlinkClick r:id="rId3"/>
              </a:rPr>
              <a:t>http://www.fox2detroit.com/news/local-news/fed-up-with-crime-residents-protest-detroit-gas-station-to-join-green-light</a:t>
            </a:r>
            <a:r>
              <a:rPr lang="en-US" dirty="0"/>
              <a:t/>
            </a:r>
            <a:br>
              <a:rPr lang="en-US" dirty="0"/>
            </a:br>
            <a:r>
              <a:rPr lang="en-US" dirty="0"/>
              <a:t> </a:t>
            </a:r>
            <a:br>
              <a:rPr lang="en-US" dirty="0"/>
            </a:br>
            <a:r>
              <a:rPr lang="en-US" dirty="0"/>
              <a:t> </a:t>
            </a:r>
            <a:br>
              <a:rPr lang="en-US" dirty="0"/>
            </a:br>
            <a:r>
              <a:rPr lang="en-US" dirty="0"/>
              <a:t> </a:t>
            </a:r>
            <a:br>
              <a:rPr lang="en-US" dirty="0"/>
            </a:br>
            <a:r>
              <a:rPr lang="en-US" dirty="0"/>
              <a:t> </a:t>
            </a:r>
            <a:br>
              <a:rPr lang="en-US" dirty="0"/>
            </a:br>
            <a:endParaRPr lang="en-US" dirty="0"/>
          </a:p>
        </p:txBody>
      </p:sp>
    </p:spTree>
    <p:extLst>
      <p:ext uri="{BB962C8B-B14F-4D97-AF65-F5344CB8AC3E}">
        <p14:creationId xmlns:p14="http://schemas.microsoft.com/office/powerpoint/2010/main" val="3616932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4294967295"/>
          </p:nvPr>
        </p:nvPicPr>
        <p:blipFill rotWithShape="1">
          <a:blip r:embed="rId2" cstate="print"/>
          <a:srcRect l="5289" t="6267" r="37180" b="6553"/>
          <a:stretch/>
        </p:blipFill>
        <p:spPr bwMode="auto">
          <a:xfrm>
            <a:off x="381000" y="381000"/>
            <a:ext cx="5715000" cy="5257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748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3987650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17146741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945695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3107080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2626564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9242" y="1000375"/>
            <a:ext cx="6624747" cy="4947858"/>
          </a:xfrm>
          <a:prstGeom prst="rect">
            <a:avLst/>
          </a:prstGeom>
        </p:spPr>
      </p:pic>
    </p:spTree>
    <p:extLst>
      <p:ext uri="{BB962C8B-B14F-4D97-AF65-F5344CB8AC3E}">
        <p14:creationId xmlns:p14="http://schemas.microsoft.com/office/powerpoint/2010/main" val="18899126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1281" y="962283"/>
            <a:ext cx="6764756" cy="4985951"/>
          </a:xfrm>
          <a:prstGeom prst="rect">
            <a:avLst/>
          </a:prstGeom>
        </p:spPr>
      </p:pic>
    </p:spTree>
    <p:extLst>
      <p:ext uri="{BB962C8B-B14F-4D97-AF65-F5344CB8AC3E}">
        <p14:creationId xmlns:p14="http://schemas.microsoft.com/office/powerpoint/2010/main" val="19493058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4211" y="912855"/>
            <a:ext cx="6771503" cy="4992361"/>
          </a:xfrm>
          <a:prstGeom prst="rect">
            <a:avLst/>
          </a:prstGeom>
        </p:spPr>
      </p:pic>
    </p:spTree>
    <p:extLst>
      <p:ext uri="{BB962C8B-B14F-4D97-AF65-F5344CB8AC3E}">
        <p14:creationId xmlns:p14="http://schemas.microsoft.com/office/powerpoint/2010/main" val="23021577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2597546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2799866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13792535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1570" y="1152525"/>
            <a:ext cx="6697980" cy="4552950"/>
          </a:xfrm>
          <a:prstGeom prst="rect">
            <a:avLst/>
          </a:prstGeom>
        </p:spPr>
      </p:pic>
    </p:spTree>
    <p:extLst>
      <p:ext uri="{BB962C8B-B14F-4D97-AF65-F5344CB8AC3E}">
        <p14:creationId xmlns:p14="http://schemas.microsoft.com/office/powerpoint/2010/main" val="22324744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8583689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93081" y="1064419"/>
            <a:ext cx="5143500" cy="4729162"/>
          </a:xfrm>
          <a:prstGeom prst="rect">
            <a:avLst/>
          </a:prstGeom>
        </p:spPr>
      </p:pic>
    </p:spTree>
    <p:extLst>
      <p:ext uri="{BB962C8B-B14F-4D97-AF65-F5344CB8AC3E}">
        <p14:creationId xmlns:p14="http://schemas.microsoft.com/office/powerpoint/2010/main" val="1277262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25253" y="1117997"/>
            <a:ext cx="5143500" cy="4622006"/>
          </a:xfrm>
          <a:prstGeom prst="rect">
            <a:avLst/>
          </a:prstGeom>
        </p:spPr>
      </p:pic>
    </p:spTree>
    <p:extLst>
      <p:ext uri="{BB962C8B-B14F-4D97-AF65-F5344CB8AC3E}">
        <p14:creationId xmlns:p14="http://schemas.microsoft.com/office/powerpoint/2010/main" val="1111116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0"/>
            <a:ext cx="9601200" cy="7200900"/>
          </a:xfrm>
          <a:prstGeom prst="rect">
            <a:avLst/>
          </a:prstGeom>
        </p:spPr>
      </p:pic>
    </p:spTree>
    <p:extLst>
      <p:ext uri="{BB962C8B-B14F-4D97-AF65-F5344CB8AC3E}">
        <p14:creationId xmlns:p14="http://schemas.microsoft.com/office/powerpoint/2010/main" val="19663705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2255889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39540" y="1160860"/>
            <a:ext cx="5143500" cy="4536281"/>
          </a:xfrm>
          <a:prstGeom prst="rect">
            <a:avLst/>
          </a:prstGeom>
        </p:spPr>
      </p:pic>
    </p:spTree>
    <p:extLst>
      <p:ext uri="{BB962C8B-B14F-4D97-AF65-F5344CB8AC3E}">
        <p14:creationId xmlns:p14="http://schemas.microsoft.com/office/powerpoint/2010/main" val="21186905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93106" y="1243013"/>
            <a:ext cx="5143500" cy="4371975"/>
          </a:xfrm>
          <a:prstGeom prst="rect">
            <a:avLst/>
          </a:prstGeom>
        </p:spPr>
      </p:pic>
    </p:spTree>
    <p:extLst>
      <p:ext uri="{BB962C8B-B14F-4D97-AF65-F5344CB8AC3E}">
        <p14:creationId xmlns:p14="http://schemas.microsoft.com/office/powerpoint/2010/main" val="6718525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00249" y="1500188"/>
            <a:ext cx="5143500" cy="3857625"/>
          </a:xfrm>
          <a:prstGeom prst="rect">
            <a:avLst/>
          </a:prstGeom>
        </p:spPr>
      </p:pic>
    </p:spTree>
    <p:extLst>
      <p:ext uri="{BB962C8B-B14F-4D97-AF65-F5344CB8AC3E}">
        <p14:creationId xmlns:p14="http://schemas.microsoft.com/office/powerpoint/2010/main" val="4038889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00249" y="1500188"/>
            <a:ext cx="5143500" cy="3857625"/>
          </a:xfrm>
          <a:prstGeom prst="rect">
            <a:avLst/>
          </a:prstGeom>
        </p:spPr>
      </p:pic>
    </p:spTree>
    <p:extLst>
      <p:ext uri="{BB962C8B-B14F-4D97-AF65-F5344CB8AC3E}">
        <p14:creationId xmlns:p14="http://schemas.microsoft.com/office/powerpoint/2010/main" val="6354896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00249" y="1500188"/>
            <a:ext cx="5143500" cy="3857625"/>
          </a:xfrm>
          <a:prstGeom prst="rect">
            <a:avLst/>
          </a:prstGeom>
        </p:spPr>
      </p:pic>
    </p:spTree>
    <p:extLst>
      <p:ext uri="{BB962C8B-B14F-4D97-AF65-F5344CB8AC3E}">
        <p14:creationId xmlns:p14="http://schemas.microsoft.com/office/powerpoint/2010/main" val="2896231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00249" y="1500188"/>
            <a:ext cx="5143500" cy="3857625"/>
          </a:xfrm>
          <a:prstGeom prst="rect">
            <a:avLst/>
          </a:prstGeom>
        </p:spPr>
      </p:pic>
    </p:spTree>
    <p:extLst>
      <p:ext uri="{BB962C8B-B14F-4D97-AF65-F5344CB8AC3E}">
        <p14:creationId xmlns:p14="http://schemas.microsoft.com/office/powerpoint/2010/main" val="36424251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523999" y="1142999"/>
            <a:ext cx="6096000" cy="4572000"/>
          </a:xfrm>
          <a:prstGeom prst="rect">
            <a:avLst/>
          </a:prstGeom>
        </p:spPr>
      </p:pic>
    </p:spTree>
    <p:extLst>
      <p:ext uri="{BB962C8B-B14F-4D97-AF65-F5344CB8AC3E}">
        <p14:creationId xmlns:p14="http://schemas.microsoft.com/office/powerpoint/2010/main" val="7877717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00249" y="1500188"/>
            <a:ext cx="5143500" cy="3857625"/>
          </a:xfrm>
          <a:prstGeom prst="rect">
            <a:avLst/>
          </a:prstGeom>
        </p:spPr>
      </p:pic>
    </p:spTree>
    <p:extLst>
      <p:ext uri="{BB962C8B-B14F-4D97-AF65-F5344CB8AC3E}">
        <p14:creationId xmlns:p14="http://schemas.microsoft.com/office/powerpoint/2010/main" val="3716776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00249" y="1500188"/>
            <a:ext cx="5143500" cy="3857625"/>
          </a:xfrm>
          <a:prstGeom prst="rect">
            <a:avLst/>
          </a:prstGeom>
        </p:spPr>
      </p:pic>
    </p:spTree>
    <p:extLst>
      <p:ext uri="{BB962C8B-B14F-4D97-AF65-F5344CB8AC3E}">
        <p14:creationId xmlns:p14="http://schemas.microsoft.com/office/powerpoint/2010/main" val="558569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9042400" cy="6934200"/>
          </a:xfrm>
          <a:prstGeom prst="rect">
            <a:avLst/>
          </a:prstGeom>
        </p:spPr>
      </p:pic>
    </p:spTree>
    <p:extLst>
      <p:ext uri="{BB962C8B-B14F-4D97-AF65-F5344CB8AC3E}">
        <p14:creationId xmlns:p14="http://schemas.microsoft.com/office/powerpoint/2010/main" val="10940597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5993371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00249" y="1500188"/>
            <a:ext cx="5143500" cy="3857625"/>
          </a:xfrm>
          <a:prstGeom prst="rect">
            <a:avLst/>
          </a:prstGeom>
        </p:spPr>
      </p:pic>
    </p:spTree>
    <p:extLst>
      <p:ext uri="{BB962C8B-B14F-4D97-AF65-F5344CB8AC3E}">
        <p14:creationId xmlns:p14="http://schemas.microsoft.com/office/powerpoint/2010/main" val="35493836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282714" y="1718286"/>
            <a:ext cx="4578572" cy="3421429"/>
          </a:xfrm>
          <a:prstGeom prst="rect">
            <a:avLst/>
          </a:prstGeom>
        </p:spPr>
      </p:pic>
    </p:spTree>
    <p:extLst>
      <p:ext uri="{BB962C8B-B14F-4D97-AF65-F5344CB8AC3E}">
        <p14:creationId xmlns:p14="http://schemas.microsoft.com/office/powerpoint/2010/main" val="25957229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282714" y="1718286"/>
            <a:ext cx="4578572" cy="3421429"/>
          </a:xfrm>
          <a:prstGeom prst="rect">
            <a:avLst/>
          </a:prstGeom>
        </p:spPr>
      </p:pic>
    </p:spTree>
    <p:extLst>
      <p:ext uri="{BB962C8B-B14F-4D97-AF65-F5344CB8AC3E}">
        <p14:creationId xmlns:p14="http://schemas.microsoft.com/office/powerpoint/2010/main" val="19584439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282714" y="1718286"/>
            <a:ext cx="4578572" cy="3421429"/>
          </a:xfrm>
          <a:prstGeom prst="rect">
            <a:avLst/>
          </a:prstGeom>
        </p:spPr>
      </p:pic>
    </p:spTree>
    <p:extLst>
      <p:ext uri="{BB962C8B-B14F-4D97-AF65-F5344CB8AC3E}">
        <p14:creationId xmlns:p14="http://schemas.microsoft.com/office/powerpoint/2010/main" val="19714898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6323469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1406565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318117786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188862207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2028278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2286000"/>
          </a:xfrm>
        </p:spPr>
        <p:txBody>
          <a:bodyPr/>
          <a:lstStyle/>
          <a:p>
            <a:r>
              <a:rPr lang="en-US" dirty="0" smtClean="0"/>
              <a:t>Check in</a:t>
            </a:r>
            <a:endParaRPr lang="en-US" dirty="0"/>
          </a:p>
        </p:txBody>
      </p:sp>
      <p:sp>
        <p:nvSpPr>
          <p:cNvPr id="3" name="Text Placeholder 2"/>
          <p:cNvSpPr>
            <a:spLocks noGrp="1"/>
          </p:cNvSpPr>
          <p:nvPr>
            <p:ph type="body" idx="1"/>
          </p:nvPr>
        </p:nvSpPr>
        <p:spPr>
          <a:xfrm>
            <a:off x="609600" y="2362200"/>
            <a:ext cx="6347714" cy="3679162"/>
          </a:xfrm>
        </p:spPr>
        <p:txBody>
          <a:bodyPr>
            <a:normAutofit/>
          </a:bodyPr>
          <a:lstStyle/>
          <a:p>
            <a:r>
              <a:rPr lang="en-US" sz="3200" dirty="0" smtClean="0"/>
              <a:t>Your name, your city and community affiliation (if any)</a:t>
            </a:r>
          </a:p>
          <a:p>
            <a:r>
              <a:rPr lang="en-US" sz="3200" dirty="0"/>
              <a:t>(</a:t>
            </a:r>
            <a:r>
              <a:rPr lang="en-US" sz="3200" dirty="0" smtClean="0"/>
              <a:t>Circle Keeper, Block Club member/leader, Neighborhood Radio Patrol, etc.)</a:t>
            </a:r>
          </a:p>
          <a:p>
            <a:endParaRPr lang="en-US" sz="3200" dirty="0" smtClean="0"/>
          </a:p>
        </p:txBody>
      </p:sp>
    </p:spTree>
    <p:extLst>
      <p:ext uri="{BB962C8B-B14F-4D97-AF65-F5344CB8AC3E}">
        <p14:creationId xmlns:p14="http://schemas.microsoft.com/office/powerpoint/2010/main" val="2159146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152525"/>
            <a:ext cx="6096000" cy="4552950"/>
          </a:xfrm>
          <a:prstGeom prst="rect">
            <a:avLst/>
          </a:prstGeom>
        </p:spPr>
      </p:pic>
    </p:spTree>
    <p:extLst>
      <p:ext uri="{BB962C8B-B14F-4D97-AF65-F5344CB8AC3E}">
        <p14:creationId xmlns:p14="http://schemas.microsoft.com/office/powerpoint/2010/main" val="19604463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831" y="857250"/>
            <a:ext cx="6886339" cy="514350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831" y="857250"/>
            <a:ext cx="6886339" cy="5143500"/>
          </a:xfrm>
          <a:prstGeom prst="rect">
            <a:avLst/>
          </a:prstGeom>
        </p:spPr>
      </p:pic>
    </p:spTree>
    <p:extLst>
      <p:ext uri="{BB962C8B-B14F-4D97-AF65-F5344CB8AC3E}">
        <p14:creationId xmlns:p14="http://schemas.microsoft.com/office/powerpoint/2010/main" val="9138144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sz="half" idx="1"/>
          </p:nvPr>
        </p:nvSpPr>
        <p:spPr/>
        <p:txBody>
          <a:bodyPr/>
          <a:lstStyle/>
          <a:p>
            <a:r>
              <a:rPr lang="en-US" dirty="0" smtClean="0"/>
              <a:t>Derek Blackmon, Sr. Project Director</a:t>
            </a:r>
            <a:r>
              <a:rPr lang="en-US" dirty="0"/>
              <a:t> </a:t>
            </a:r>
            <a:r>
              <a:rPr lang="en-US" dirty="0" smtClean="0"/>
              <a:t>(313)758-0150 </a:t>
            </a:r>
            <a:r>
              <a:rPr lang="en-US" dirty="0" smtClean="0">
                <a:hlinkClick r:id="rId2"/>
              </a:rPr>
              <a:t>dblackmon@blackfamilydevelopment.org</a:t>
            </a:r>
            <a:endParaRPr lang="en-US" dirty="0" smtClean="0"/>
          </a:p>
          <a:p>
            <a:endParaRPr lang="en-US" dirty="0" smtClean="0"/>
          </a:p>
        </p:txBody>
      </p:sp>
      <p:sp>
        <p:nvSpPr>
          <p:cNvPr id="4" name="Content Placeholder 3"/>
          <p:cNvSpPr>
            <a:spLocks noGrp="1"/>
          </p:cNvSpPr>
          <p:nvPr>
            <p:ph sz="half" idx="2"/>
          </p:nvPr>
        </p:nvSpPr>
        <p:spPr/>
        <p:txBody>
          <a:bodyPr/>
          <a:lstStyle/>
          <a:p>
            <a:r>
              <a:rPr lang="en-US" dirty="0" smtClean="0"/>
              <a:t>Kevin Bryant       Program Manager (313)758-0150 </a:t>
            </a:r>
            <a:r>
              <a:rPr lang="en-US" dirty="0" smtClean="0">
                <a:hlinkClick r:id="rId3"/>
              </a:rPr>
              <a:t>kbryant@blackfamilydevelopment.org</a:t>
            </a:r>
            <a:endParaRPr lang="en-US" dirty="0" smtClean="0"/>
          </a:p>
          <a:p>
            <a:endParaRPr lang="en-US" dirty="0" smtClean="0"/>
          </a:p>
        </p:txBody>
      </p:sp>
    </p:spTree>
    <p:extLst>
      <p:ext uri="{BB962C8B-B14F-4D97-AF65-F5344CB8AC3E}">
        <p14:creationId xmlns:p14="http://schemas.microsoft.com/office/powerpoint/2010/main" val="3739700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Strengthening the Spirit of Community</a:t>
            </a:r>
            <a:endParaRPr lang="en-US" dirty="0"/>
          </a:p>
        </p:txBody>
      </p:sp>
      <p:sp>
        <p:nvSpPr>
          <p:cNvPr id="3" name="Content Placeholder 2"/>
          <p:cNvSpPr>
            <a:spLocks noGrp="1"/>
          </p:cNvSpPr>
          <p:nvPr>
            <p:ph sz="half" idx="1"/>
          </p:nvPr>
        </p:nvSpPr>
        <p:spPr/>
        <p:txBody>
          <a:bodyPr/>
          <a:lstStyle/>
          <a:p>
            <a:r>
              <a:rPr lang="en-US" sz="2800" b="1" dirty="0"/>
              <a:t>Strengthening the Spirit</a:t>
            </a:r>
          </a:p>
          <a:p>
            <a:r>
              <a:rPr lang="en-US" sz="2800" b="1" dirty="0" smtClean="0"/>
              <a:t>Spirit = Give </a:t>
            </a:r>
            <a:r>
              <a:rPr lang="en-US" sz="2800" b="1" dirty="0"/>
              <a:t>Life</a:t>
            </a:r>
          </a:p>
          <a:p>
            <a:r>
              <a:rPr lang="en-US" sz="2800" b="1" dirty="0" smtClean="0"/>
              <a:t>Give Life to Community</a:t>
            </a:r>
            <a:endParaRPr lang="en-US" sz="2800" b="1" dirty="0"/>
          </a:p>
          <a:p>
            <a:endParaRPr lang="en-US" dirty="0"/>
          </a:p>
        </p:txBody>
      </p:sp>
      <p:pic>
        <p:nvPicPr>
          <p:cNvPr id="1026" name="Picture 2" descr="PHOTO VIA FLICKR, USER BRENDAN MCKEON"/>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362200"/>
            <a:ext cx="3089275" cy="205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361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BFDI Mission</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To strengthen and enhance the lives of children, youth and communities through partnerships that support safe, nurturing vibrant homes, schools and communities</a:t>
            </a:r>
            <a:endParaRPr lang="en-US" sz="3200" dirty="0"/>
          </a:p>
        </p:txBody>
      </p:sp>
    </p:spTree>
    <p:extLst>
      <p:ext uri="{BB962C8B-B14F-4D97-AF65-F5344CB8AC3E}">
        <p14:creationId xmlns:p14="http://schemas.microsoft.com/office/powerpoint/2010/main" val="21829627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BFDI’s 7 Core Commitments</a:t>
            </a:r>
            <a:endParaRPr lang="en-US" dirty="0"/>
          </a:p>
        </p:txBody>
      </p:sp>
      <p:sp>
        <p:nvSpPr>
          <p:cNvPr id="3" name="Content Placeholder 2"/>
          <p:cNvSpPr>
            <a:spLocks noGrp="1"/>
          </p:cNvSpPr>
          <p:nvPr>
            <p:ph idx="1"/>
          </p:nvPr>
        </p:nvSpPr>
        <p:spPr/>
        <p:txBody>
          <a:bodyPr/>
          <a:lstStyle/>
          <a:p>
            <a:pPr marL="0" indent="0">
              <a:buNone/>
            </a:pPr>
            <a:r>
              <a:rPr lang="en-US" dirty="0"/>
              <a:t/>
            </a:r>
            <a:br>
              <a:rPr lang="en-US" dirty="0"/>
            </a:br>
            <a:r>
              <a:rPr lang="en-US" dirty="0"/>
              <a:t/>
            </a:r>
            <a:br>
              <a:rPr lang="en-US" dirty="0"/>
            </a:br>
            <a:r>
              <a:rPr lang="en-US" b="1" dirty="0"/>
              <a:t>1. Improving the well-being of children</a:t>
            </a:r>
            <a:br>
              <a:rPr lang="en-US" b="1" dirty="0"/>
            </a:br>
            <a:r>
              <a:rPr lang="en-US" b="1" dirty="0"/>
              <a:t>2. Improving academic results</a:t>
            </a:r>
            <a:br>
              <a:rPr lang="en-US" b="1" dirty="0"/>
            </a:br>
            <a:r>
              <a:rPr lang="en-US" b="1" dirty="0"/>
              <a:t>3. Improving neighborhood safety </a:t>
            </a:r>
            <a:br>
              <a:rPr lang="en-US" b="1" dirty="0"/>
            </a:br>
            <a:r>
              <a:rPr lang="en-US" b="1" dirty="0"/>
              <a:t>4. Expanding positive youth development</a:t>
            </a:r>
            <a:br>
              <a:rPr lang="en-US" b="1" dirty="0"/>
            </a:br>
            <a:r>
              <a:rPr lang="en-US" b="1" dirty="0"/>
              <a:t>5. Improving support to families</a:t>
            </a:r>
            <a:br>
              <a:rPr lang="en-US" b="1" dirty="0"/>
            </a:br>
            <a:r>
              <a:rPr lang="en-US" b="1" dirty="0"/>
              <a:t>6. </a:t>
            </a:r>
            <a:r>
              <a:rPr lang="en-US" b="1" u="sng" dirty="0"/>
              <a:t>Building community capacity </a:t>
            </a:r>
            <a:r>
              <a:rPr lang="en-US" b="1" dirty="0"/>
              <a:t/>
            </a:r>
            <a:br>
              <a:rPr lang="en-US" b="1" dirty="0"/>
            </a:br>
            <a:r>
              <a:rPr lang="en-US" b="1" dirty="0"/>
              <a:t>7. Achieving Promise Neighborhoods Results </a:t>
            </a:r>
          </a:p>
        </p:txBody>
      </p:sp>
    </p:spTree>
    <p:extLst>
      <p:ext uri="{BB962C8B-B14F-4D97-AF65-F5344CB8AC3E}">
        <p14:creationId xmlns:p14="http://schemas.microsoft.com/office/powerpoint/2010/main" val="321709532"/>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937</TotalTime>
  <Words>969</Words>
  <Application>Microsoft Office PowerPoint</Application>
  <PresentationFormat>On-screen Show (4:3)</PresentationFormat>
  <Paragraphs>129</Paragraphs>
  <Slides>62</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Trebuchet MS</vt:lpstr>
      <vt:lpstr>Wingdings</vt:lpstr>
      <vt:lpstr>Wingdings 3</vt:lpstr>
      <vt:lpstr>Facet</vt:lpstr>
      <vt:lpstr>Community Engagement </vt:lpstr>
      <vt:lpstr>Strengthening the Spirit of Community</vt:lpstr>
      <vt:lpstr>PowerPoint Presentation</vt:lpstr>
      <vt:lpstr>PowerPoint Presentation</vt:lpstr>
      <vt:lpstr>PowerPoint Presentation</vt:lpstr>
      <vt:lpstr>Check in</vt:lpstr>
      <vt:lpstr>Strengthening the Spirit of Community</vt:lpstr>
      <vt:lpstr>BFDI Mission</vt:lpstr>
      <vt:lpstr>BFDI’s 7 Core Commitments</vt:lpstr>
      <vt:lpstr>The Aim of Restorative Practices </vt:lpstr>
      <vt:lpstr>PowerPoint Presentation</vt:lpstr>
      <vt:lpstr>PowerPoint Presentation</vt:lpstr>
      <vt:lpstr>PowerPoint Presentation</vt:lpstr>
      <vt:lpstr>PowerPoint Presentation</vt:lpstr>
      <vt:lpstr>The Main Idea</vt:lpstr>
      <vt:lpstr>Cody Rouge Circle Keepers Introduction to Restorative Practices Training</vt:lpstr>
      <vt:lpstr>Monthly Community Celebrations</vt:lpstr>
      <vt:lpstr>Monthly Community Celebrations</vt:lpstr>
      <vt:lpstr>Monthly Community Celebrations</vt:lpstr>
      <vt:lpstr>Derek Blackmon, Sr.</vt:lpstr>
      <vt:lpstr>PowerPoint Presentation</vt:lpstr>
      <vt:lpstr>PowerPoint Presentation</vt:lpstr>
      <vt:lpstr>PowerPoint Presentation</vt:lpstr>
      <vt:lpstr>     http://www.fox2detroit.com/news/local-news/fed-up-with-crime-residents-protest-detroit-gas-station-to-join-green-light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Strengthening the Spirit of Community</dc:title>
  <dc:creator>home</dc:creator>
  <cp:lastModifiedBy>Kevin Bryant</cp:lastModifiedBy>
  <cp:revision>75</cp:revision>
  <cp:lastPrinted>2018-10-25T11:03:16Z</cp:lastPrinted>
  <dcterms:created xsi:type="dcterms:W3CDTF">2018-10-03T23:30:44Z</dcterms:created>
  <dcterms:modified xsi:type="dcterms:W3CDTF">2018-10-25T11:11:59Z</dcterms:modified>
</cp:coreProperties>
</file>